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6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6"/>
    <p:sldMasterId id="2147484286" r:id="rId7"/>
    <p:sldMasterId id="2147484467" r:id="rId8"/>
    <p:sldMasterId id="2147484515" r:id="rId9"/>
    <p:sldMasterId id="2147484543" r:id="rId10"/>
    <p:sldMasterId id="2147484569" r:id="rId11"/>
    <p:sldMasterId id="2147484852" r:id="rId12"/>
    <p:sldMasterId id="2147484935" r:id="rId13"/>
  </p:sldMasterIdLst>
  <p:notesMasterIdLst>
    <p:notesMasterId r:id="rId125"/>
  </p:notesMasterIdLst>
  <p:handoutMasterIdLst>
    <p:handoutMasterId r:id="rId126"/>
  </p:handoutMasterIdLst>
  <p:sldIdLst>
    <p:sldId id="1340" r:id="rId14"/>
    <p:sldId id="1674" r:id="rId15"/>
    <p:sldId id="1675" r:id="rId16"/>
    <p:sldId id="1676" r:id="rId17"/>
    <p:sldId id="1677" r:id="rId18"/>
    <p:sldId id="1678" r:id="rId19"/>
    <p:sldId id="1679" r:id="rId20"/>
    <p:sldId id="1680" r:id="rId21"/>
    <p:sldId id="2020" r:id="rId22"/>
    <p:sldId id="1683" r:id="rId23"/>
    <p:sldId id="2024" r:id="rId24"/>
    <p:sldId id="2161" r:id="rId25"/>
    <p:sldId id="2077" r:id="rId26"/>
    <p:sldId id="2078" r:id="rId27"/>
    <p:sldId id="2175" r:id="rId28"/>
    <p:sldId id="2194" r:id="rId29"/>
    <p:sldId id="2193" r:id="rId30"/>
    <p:sldId id="2192" r:id="rId31"/>
    <p:sldId id="2191" r:id="rId32"/>
    <p:sldId id="2190" r:id="rId33"/>
    <p:sldId id="2189" r:id="rId34"/>
    <p:sldId id="1690" r:id="rId35"/>
    <p:sldId id="1691" r:id="rId36"/>
    <p:sldId id="1692" r:id="rId37"/>
    <p:sldId id="2166" r:id="rId38"/>
    <p:sldId id="2167" r:id="rId39"/>
    <p:sldId id="2168" r:id="rId40"/>
    <p:sldId id="2169" r:id="rId41"/>
    <p:sldId id="2170" r:id="rId42"/>
    <p:sldId id="2171" r:id="rId43"/>
    <p:sldId id="2172" r:id="rId44"/>
    <p:sldId id="2173" r:id="rId45"/>
    <p:sldId id="2174" r:id="rId46"/>
    <p:sldId id="1693" r:id="rId47"/>
    <p:sldId id="2053" r:id="rId48"/>
    <p:sldId id="1695" r:id="rId49"/>
    <p:sldId id="2025" r:id="rId50"/>
    <p:sldId id="2026" r:id="rId51"/>
    <p:sldId id="2027" r:id="rId52"/>
    <p:sldId id="2028" r:id="rId53"/>
    <p:sldId id="2154" r:id="rId54"/>
    <p:sldId id="2155" r:id="rId55"/>
    <p:sldId id="2156" r:id="rId56"/>
    <p:sldId id="2157" r:id="rId57"/>
    <p:sldId id="2140" r:id="rId58"/>
    <p:sldId id="2059" r:id="rId59"/>
    <p:sldId id="2029" r:id="rId60"/>
    <p:sldId id="2030" r:id="rId61"/>
    <p:sldId id="2031" r:id="rId62"/>
    <p:sldId id="2032" r:id="rId63"/>
    <p:sldId id="2033" r:id="rId64"/>
    <p:sldId id="1704" r:id="rId65"/>
    <p:sldId id="2036" r:id="rId66"/>
    <p:sldId id="2037" r:id="rId67"/>
    <p:sldId id="1872" r:id="rId68"/>
    <p:sldId id="1897" r:id="rId69"/>
    <p:sldId id="2165" r:id="rId70"/>
    <p:sldId id="2164" r:id="rId71"/>
    <p:sldId id="2163" r:id="rId72"/>
    <p:sldId id="2162" r:id="rId73"/>
    <p:sldId id="2176" r:id="rId74"/>
    <p:sldId id="2186" r:id="rId75"/>
    <p:sldId id="2185" r:id="rId76"/>
    <p:sldId id="2184" r:id="rId77"/>
    <p:sldId id="2183" r:id="rId78"/>
    <p:sldId id="2182" r:id="rId79"/>
    <p:sldId id="2181" r:id="rId80"/>
    <p:sldId id="2180" r:id="rId81"/>
    <p:sldId id="2179" r:id="rId82"/>
    <p:sldId id="2178" r:id="rId83"/>
    <p:sldId id="2177" r:id="rId84"/>
    <p:sldId id="2038" r:id="rId85"/>
    <p:sldId id="2139" r:id="rId86"/>
    <p:sldId id="2147" r:id="rId87"/>
    <p:sldId id="2144" r:id="rId88"/>
    <p:sldId id="2148" r:id="rId89"/>
    <p:sldId id="1733" r:id="rId90"/>
    <p:sldId id="1734" r:id="rId91"/>
    <p:sldId id="1735" r:id="rId92"/>
    <p:sldId id="1736" r:id="rId93"/>
    <p:sldId id="1737" r:id="rId94"/>
    <p:sldId id="1738" r:id="rId95"/>
    <p:sldId id="1739" r:id="rId96"/>
    <p:sldId id="1740" r:id="rId97"/>
    <p:sldId id="1741" r:id="rId98"/>
    <p:sldId id="1742" r:id="rId99"/>
    <p:sldId id="2187" r:id="rId100"/>
    <p:sldId id="2188" r:id="rId101"/>
    <p:sldId id="1888" r:id="rId102"/>
    <p:sldId id="1889" r:id="rId103"/>
    <p:sldId id="1890" r:id="rId104"/>
    <p:sldId id="1902" r:id="rId105"/>
    <p:sldId id="1909" r:id="rId106"/>
    <p:sldId id="2150" r:id="rId107"/>
    <p:sldId id="2153" r:id="rId108"/>
    <p:sldId id="2152" r:id="rId109"/>
    <p:sldId id="2151" r:id="rId110"/>
    <p:sldId id="1577" r:id="rId111"/>
    <p:sldId id="1881" r:id="rId112"/>
    <p:sldId id="2049" r:id="rId113"/>
    <p:sldId id="2048" r:id="rId114"/>
    <p:sldId id="2040" r:id="rId115"/>
    <p:sldId id="2041" r:id="rId116"/>
    <p:sldId id="2042" r:id="rId117"/>
    <p:sldId id="2093" r:id="rId118"/>
    <p:sldId id="2043" r:id="rId119"/>
    <p:sldId id="2044" r:id="rId120"/>
    <p:sldId id="2046" r:id="rId121"/>
    <p:sldId id="2120" r:id="rId122"/>
    <p:sldId id="2121" r:id="rId123"/>
    <p:sldId id="2122" r:id="rId124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orient="horz" pos="760" userDrawn="1">
          <p15:clr>
            <a:srgbClr val="A4A3A4"/>
          </p15:clr>
        </p15:guide>
        <p15:guide id="5" orient="horz" pos="264" userDrawn="1">
          <p15:clr>
            <a:srgbClr val="A4A3A4"/>
          </p15:clr>
        </p15:guide>
        <p15:guide id="6" orient="horz" pos="2525">
          <p15:clr>
            <a:srgbClr val="A4A3A4"/>
          </p15:clr>
        </p15:guide>
        <p15:guide id="7" orient="horz" pos="1054">
          <p15:clr>
            <a:srgbClr val="A4A3A4"/>
          </p15:clr>
        </p15:guide>
        <p15:guide id="8" orient="horz" pos="1594">
          <p15:clr>
            <a:srgbClr val="A4A3A4"/>
          </p15:clr>
        </p15:guide>
        <p15:guide id="9" pos="46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61D"/>
    <a:srgbClr val="FAB27B"/>
    <a:srgbClr val="FFFFFF"/>
    <a:srgbClr val="881635"/>
    <a:srgbClr val="891738"/>
    <a:srgbClr val="C0C0C0"/>
    <a:srgbClr val="C07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132" autoAdjust="0"/>
    <p:restoredTop sz="64298" autoAdjust="0"/>
  </p:normalViewPr>
  <p:slideViewPr>
    <p:cSldViewPr snapToGrid="0">
      <p:cViewPr varScale="1">
        <p:scale>
          <a:sx n="76" d="100"/>
          <a:sy n="76" d="100"/>
        </p:scale>
        <p:origin x="834" y="96"/>
      </p:cViewPr>
      <p:guideLst>
        <p:guide orient="horz" pos="1800"/>
        <p:guide pos="272"/>
        <p:guide orient="horz" pos="528"/>
        <p:guide orient="horz" pos="760"/>
        <p:guide orient="horz" pos="264"/>
        <p:guide orient="horz" pos="2525"/>
        <p:guide orient="horz" pos="1054"/>
        <p:guide orient="horz" pos="1594"/>
        <p:guide pos="4661"/>
      </p:guideLst>
    </p:cSldViewPr>
  </p:slideViewPr>
  <p:outlineViewPr>
    <p:cViewPr>
      <p:scale>
        <a:sx n="33" d="100"/>
        <a:sy n="33" d="100"/>
      </p:scale>
      <p:origin x="0" y="28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2946" y="-1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6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28" Type="http://schemas.openxmlformats.org/officeDocument/2006/relationships/viewProps" Target="viewProps.xml"/><Relationship Id="rId5" Type="http://schemas.openxmlformats.org/officeDocument/2006/relationships/customXml" Target="../customXml/item5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13" Type="http://schemas.openxmlformats.org/officeDocument/2006/relationships/slide" Target="slides/slide100.xml"/><Relationship Id="rId118" Type="http://schemas.openxmlformats.org/officeDocument/2006/relationships/slide" Target="slides/slide105.xml"/><Relationship Id="rId126" Type="http://schemas.openxmlformats.org/officeDocument/2006/relationships/handoutMaster" Target="handoutMasters/handoutMaster1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16" Type="http://schemas.openxmlformats.org/officeDocument/2006/relationships/slide" Target="slides/slide103.xml"/><Relationship Id="rId124" Type="http://schemas.openxmlformats.org/officeDocument/2006/relationships/slide" Target="slides/slide111.xml"/><Relationship Id="rId129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11" Type="http://schemas.openxmlformats.org/officeDocument/2006/relationships/slide" Target="slides/slide9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127" Type="http://schemas.openxmlformats.org/officeDocument/2006/relationships/presProps" Target="presProps.xml"/><Relationship Id="rId10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13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customXml" Target="../customXml/item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61" Type="http://schemas.openxmlformats.org/officeDocument/2006/relationships/slide" Target="slides/slide48.xml"/><Relationship Id="rId82" Type="http://schemas.openxmlformats.org/officeDocument/2006/relationships/slide" Target="slides/slide6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+mj-lt"/>
                <a:cs typeface="Arial"/>
              </a:rPr>
              <a:t>Household Financial Assets</a:t>
            </a:r>
          </a:p>
          <a:p>
            <a:pPr>
              <a:defRPr sz="1800" b="1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+mj-lt"/>
                <a:cs typeface="Calibri"/>
              </a:rPr>
              <a:t>(As a Percent of Disposable Household Income)</a:t>
            </a:r>
          </a:p>
        </c:rich>
      </c:tx>
      <c:layout>
        <c:manualLayout>
          <c:xMode val="edge"/>
          <c:yMode val="edge"/>
          <c:x val="0.23729554452562943"/>
          <c:y val="5.6979047189194441E-3"/>
        </c:manualLayout>
      </c:layout>
      <c:overlay val="0"/>
      <c:spPr>
        <a:noFill/>
        <a:ln w="1891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53484602917342"/>
          <c:y val="0.13333333333333333"/>
          <c:w val="0.77633711507293357"/>
          <c:h val="0.73684210526315785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Sheet1!$A$2:$A$119</c:f>
              <c:strCache>
                <c:ptCount val="117"/>
                <c:pt idx="0">
                  <c:v>90</c:v>
                </c:pt>
                <c:pt idx="4">
                  <c:v>91</c:v>
                </c:pt>
                <c:pt idx="8">
                  <c:v>92</c:v>
                </c:pt>
                <c:pt idx="12">
                  <c:v>93</c:v>
                </c:pt>
                <c:pt idx="16">
                  <c:v>94</c:v>
                </c:pt>
                <c:pt idx="20">
                  <c:v>95</c:v>
                </c:pt>
                <c:pt idx="24">
                  <c:v>96</c:v>
                </c:pt>
                <c:pt idx="28">
                  <c:v>97</c:v>
                </c:pt>
                <c:pt idx="32">
                  <c:v>98</c:v>
                </c:pt>
                <c:pt idx="36">
                  <c:v>99</c:v>
                </c:pt>
                <c:pt idx="40">
                  <c:v>00</c:v>
                </c:pt>
                <c:pt idx="44">
                  <c:v>01</c:v>
                </c:pt>
                <c:pt idx="48">
                  <c:v>02</c:v>
                </c:pt>
                <c:pt idx="52">
                  <c:v>03</c:v>
                </c:pt>
                <c:pt idx="56">
                  <c:v>04</c:v>
                </c:pt>
                <c:pt idx="60">
                  <c:v>05</c:v>
                </c:pt>
                <c:pt idx="64">
                  <c:v>06</c:v>
                </c:pt>
                <c:pt idx="68">
                  <c:v>07</c:v>
                </c:pt>
                <c:pt idx="72">
                  <c:v>08</c:v>
                </c:pt>
                <c:pt idx="76">
                  <c:v>09</c:v>
                </c:pt>
                <c:pt idx="80">
                  <c:v>10</c:v>
                </c:pt>
                <c:pt idx="84">
                  <c:v>11</c:v>
                </c:pt>
                <c:pt idx="88">
                  <c:v>12</c:v>
                </c:pt>
                <c:pt idx="92">
                  <c:v>13</c:v>
                </c:pt>
                <c:pt idx="96">
                  <c:v>14</c:v>
                </c:pt>
                <c:pt idx="100">
                  <c:v>15</c:v>
                </c:pt>
                <c:pt idx="104">
                  <c:v>16</c:v>
                </c:pt>
                <c:pt idx="108">
                  <c:v>17</c:v>
                </c:pt>
                <c:pt idx="112">
                  <c:v>18</c:v>
                </c:pt>
                <c:pt idx="116">
                  <c:v>19</c:v>
                </c:pt>
              </c:strCache>
            </c:strRef>
          </c:cat>
          <c:val>
            <c:numRef>
              <c:f>Sheet1!$B$2:$B$119</c:f>
              <c:numCache>
                <c:formatCode>General</c:formatCode>
                <c:ptCount val="118"/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8-46DC-B5B4-AF6F918C2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602048"/>
        <c:axId val="103603584"/>
      </c:areaChart>
      <c:areaChart>
        <c:grouping val="stacked"/>
        <c:varyColors val="0"/>
        <c:ser>
          <c:idx val="2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Sheet1!$A$2:$A$119</c:f>
              <c:strCache>
                <c:ptCount val="117"/>
                <c:pt idx="0">
                  <c:v>90</c:v>
                </c:pt>
                <c:pt idx="4">
                  <c:v>91</c:v>
                </c:pt>
                <c:pt idx="8">
                  <c:v>92</c:v>
                </c:pt>
                <c:pt idx="12">
                  <c:v>93</c:v>
                </c:pt>
                <c:pt idx="16">
                  <c:v>94</c:v>
                </c:pt>
                <c:pt idx="20">
                  <c:v>95</c:v>
                </c:pt>
                <c:pt idx="24">
                  <c:v>96</c:v>
                </c:pt>
                <c:pt idx="28">
                  <c:v>97</c:v>
                </c:pt>
                <c:pt idx="32">
                  <c:v>98</c:v>
                </c:pt>
                <c:pt idx="36">
                  <c:v>99</c:v>
                </c:pt>
                <c:pt idx="40">
                  <c:v>00</c:v>
                </c:pt>
                <c:pt idx="44">
                  <c:v>01</c:v>
                </c:pt>
                <c:pt idx="48">
                  <c:v>02</c:v>
                </c:pt>
                <c:pt idx="52">
                  <c:v>03</c:v>
                </c:pt>
                <c:pt idx="56">
                  <c:v>04</c:v>
                </c:pt>
                <c:pt idx="60">
                  <c:v>05</c:v>
                </c:pt>
                <c:pt idx="64">
                  <c:v>06</c:v>
                </c:pt>
                <c:pt idx="68">
                  <c:v>07</c:v>
                </c:pt>
                <c:pt idx="72">
                  <c:v>08</c:v>
                </c:pt>
                <c:pt idx="76">
                  <c:v>09</c:v>
                </c:pt>
                <c:pt idx="80">
                  <c:v>10</c:v>
                </c:pt>
                <c:pt idx="84">
                  <c:v>11</c:v>
                </c:pt>
                <c:pt idx="88">
                  <c:v>12</c:v>
                </c:pt>
                <c:pt idx="92">
                  <c:v>13</c:v>
                </c:pt>
                <c:pt idx="96">
                  <c:v>14</c:v>
                </c:pt>
                <c:pt idx="100">
                  <c:v>15</c:v>
                </c:pt>
                <c:pt idx="104">
                  <c:v>16</c:v>
                </c:pt>
                <c:pt idx="108">
                  <c:v>17</c:v>
                </c:pt>
                <c:pt idx="112">
                  <c:v>18</c:v>
                </c:pt>
                <c:pt idx="116">
                  <c:v>19</c:v>
                </c:pt>
              </c:strCache>
            </c:strRef>
          </c:cat>
          <c:val>
            <c:numRef>
              <c:f>Sheet1!$C$2:$C$119</c:f>
              <c:numCache>
                <c:formatCode>General</c:formatCode>
                <c:ptCount val="118"/>
                <c:pt idx="0">
                  <c:v>3.6446341900000001</c:v>
                </c:pt>
                <c:pt idx="1">
                  <c:v>3.6463696739999998</c:v>
                </c:pt>
                <c:pt idx="2">
                  <c:v>3.5472208030000001</c:v>
                </c:pt>
                <c:pt idx="3">
                  <c:v>3.6486110140000001</c:v>
                </c:pt>
                <c:pt idx="4">
                  <c:v>3.7481740270000001</c:v>
                </c:pt>
                <c:pt idx="5">
                  <c:v>3.707021965</c:v>
                </c:pt>
                <c:pt idx="6">
                  <c:v>3.7295960199999998</c:v>
                </c:pt>
                <c:pt idx="7">
                  <c:v>3.7986768930000001</c:v>
                </c:pt>
                <c:pt idx="8">
                  <c:v>3.6895319839999998</c:v>
                </c:pt>
                <c:pt idx="9">
                  <c:v>3.6479485989999998</c:v>
                </c:pt>
                <c:pt idx="10">
                  <c:v>3.6600434110000002</c:v>
                </c:pt>
                <c:pt idx="11">
                  <c:v>3.7450504119999999</c:v>
                </c:pt>
                <c:pt idx="12">
                  <c:v>3.770912869</c:v>
                </c:pt>
                <c:pt idx="13">
                  <c:v>3.7845975219999999</c:v>
                </c:pt>
                <c:pt idx="14">
                  <c:v>3.8320166009999999</c:v>
                </c:pt>
                <c:pt idx="15">
                  <c:v>3.8698088369999999</c:v>
                </c:pt>
                <c:pt idx="16">
                  <c:v>3.843934526</c:v>
                </c:pt>
                <c:pt idx="17">
                  <c:v>3.805822515</c:v>
                </c:pt>
                <c:pt idx="18">
                  <c:v>3.8189741580000001</c:v>
                </c:pt>
                <c:pt idx="19">
                  <c:v>3.7987846269999999</c:v>
                </c:pt>
                <c:pt idx="20">
                  <c:v>3.8392624440000001</c:v>
                </c:pt>
                <c:pt idx="21">
                  <c:v>3.906334916</c:v>
                </c:pt>
                <c:pt idx="22">
                  <c:v>3.9752130459999999</c:v>
                </c:pt>
                <c:pt idx="23">
                  <c:v>4.0519743430000004</c:v>
                </c:pt>
                <c:pt idx="24">
                  <c:v>4.0877460819999998</c:v>
                </c:pt>
                <c:pt idx="25">
                  <c:v>4.0946926809999997</c:v>
                </c:pt>
                <c:pt idx="26">
                  <c:v>4.0921867689999996</c:v>
                </c:pt>
                <c:pt idx="27">
                  <c:v>4.1034663870000001</c:v>
                </c:pt>
                <c:pt idx="28">
                  <c:v>4.0898866180000004</c:v>
                </c:pt>
                <c:pt idx="29">
                  <c:v>4.2741529869999999</c:v>
                </c:pt>
                <c:pt idx="30">
                  <c:v>4.3820900370000002</c:v>
                </c:pt>
                <c:pt idx="31">
                  <c:v>4.3677793679999999</c:v>
                </c:pt>
                <c:pt idx="32">
                  <c:v>4.522428981</c:v>
                </c:pt>
                <c:pt idx="33">
                  <c:v>4.5214603020000004</c:v>
                </c:pt>
                <c:pt idx="34">
                  <c:v>4.2960958299999996</c:v>
                </c:pt>
                <c:pt idx="35">
                  <c:v>4.5861479870000004</c:v>
                </c:pt>
                <c:pt idx="36">
                  <c:v>4.6125773079999997</c:v>
                </c:pt>
                <c:pt idx="37">
                  <c:v>4.7394012769999998</c:v>
                </c:pt>
                <c:pt idx="38">
                  <c:v>4.6290958919999996</c:v>
                </c:pt>
                <c:pt idx="39">
                  <c:v>4.9605870230000004</c:v>
                </c:pt>
                <c:pt idx="40">
                  <c:v>4.9630855629999999</c:v>
                </c:pt>
                <c:pt idx="41">
                  <c:v>4.7876347519999998</c:v>
                </c:pt>
                <c:pt idx="42">
                  <c:v>4.7457024670000001</c:v>
                </c:pt>
                <c:pt idx="43">
                  <c:v>4.5419667940000004</c:v>
                </c:pt>
                <c:pt idx="44">
                  <c:v>4.3021725169999998</c:v>
                </c:pt>
                <c:pt idx="45">
                  <c:v>4.4172465020000002</c:v>
                </c:pt>
                <c:pt idx="46">
                  <c:v>4.0994879790000001</c:v>
                </c:pt>
                <c:pt idx="47">
                  <c:v>4.3259954909999996</c:v>
                </c:pt>
                <c:pt idx="48">
                  <c:v>4.2745419949999999</c:v>
                </c:pt>
                <c:pt idx="49">
                  <c:v>4.0642566200000001</c:v>
                </c:pt>
                <c:pt idx="50">
                  <c:v>3.8644270789999999</c:v>
                </c:pt>
                <c:pt idx="51">
                  <c:v>3.9502641600000001</c:v>
                </c:pt>
                <c:pt idx="52">
                  <c:v>3.9175318350000001</c:v>
                </c:pt>
                <c:pt idx="53">
                  <c:v>4.06872583</c:v>
                </c:pt>
                <c:pt idx="54">
                  <c:v>4.0635696929999998</c:v>
                </c:pt>
                <c:pt idx="55">
                  <c:v>4.2623339690000002</c:v>
                </c:pt>
                <c:pt idx="56">
                  <c:v>4.3892317849999998</c:v>
                </c:pt>
                <c:pt idx="57">
                  <c:v>4.3947225019999996</c:v>
                </c:pt>
                <c:pt idx="58">
                  <c:v>4.396488551</c:v>
                </c:pt>
                <c:pt idx="59">
                  <c:v>4.5456990490000004</c:v>
                </c:pt>
                <c:pt idx="60">
                  <c:v>4.6073242309999998</c:v>
                </c:pt>
                <c:pt idx="61">
                  <c:v>4.6349971139999999</c:v>
                </c:pt>
                <c:pt idx="62">
                  <c:v>4.6822339499999996</c:v>
                </c:pt>
                <c:pt idx="63">
                  <c:v>4.7249491389999996</c:v>
                </c:pt>
                <c:pt idx="64">
                  <c:v>4.7840821279999997</c:v>
                </c:pt>
                <c:pt idx="65">
                  <c:v>4.7481410369999999</c:v>
                </c:pt>
                <c:pt idx="66">
                  <c:v>4.7768524509999999</c:v>
                </c:pt>
                <c:pt idx="67">
                  <c:v>4.9341639620000004</c:v>
                </c:pt>
                <c:pt idx="68">
                  <c:v>4.9738308169999996</c:v>
                </c:pt>
                <c:pt idx="69">
                  <c:v>5.0399865840000002</c:v>
                </c:pt>
                <c:pt idx="70">
                  <c:v>5.0599832789999999</c:v>
                </c:pt>
                <c:pt idx="71">
                  <c:v>4.9683829490000004</c:v>
                </c:pt>
                <c:pt idx="72">
                  <c:v>4.7603972649999999</c:v>
                </c:pt>
                <c:pt idx="73">
                  <c:v>4.5573689249999996</c:v>
                </c:pt>
                <c:pt idx="74">
                  <c:v>4.4892099119999997</c:v>
                </c:pt>
                <c:pt idx="75">
                  <c:v>4.2041089869999997</c:v>
                </c:pt>
                <c:pt idx="76">
                  <c:v>4.154869938</c:v>
                </c:pt>
                <c:pt idx="77">
                  <c:v>4.2167155310000002</c:v>
                </c:pt>
                <c:pt idx="78">
                  <c:v>4.3842550200000003</c:v>
                </c:pt>
                <c:pt idx="79">
                  <c:v>4.4226177409999998</c:v>
                </c:pt>
                <c:pt idx="80">
                  <c:v>4.4815978139999997</c:v>
                </c:pt>
                <c:pt idx="81">
                  <c:v>4.3318755400000004</c:v>
                </c:pt>
                <c:pt idx="82">
                  <c:v>4.4681795209999997</c:v>
                </c:pt>
                <c:pt idx="83">
                  <c:v>4.6303984309999997</c:v>
                </c:pt>
                <c:pt idx="84">
                  <c:v>4.6754279490000004</c:v>
                </c:pt>
                <c:pt idx="85">
                  <c:v>4.6578129739999996</c:v>
                </c:pt>
                <c:pt idx="86">
                  <c:v>4.3858245570000003</c:v>
                </c:pt>
                <c:pt idx="87">
                  <c:v>4.518180504</c:v>
                </c:pt>
                <c:pt idx="88">
                  <c:v>4.5723347680000002</c:v>
                </c:pt>
                <c:pt idx="89">
                  <c:v>4.512887053</c:v>
                </c:pt>
                <c:pt idx="90">
                  <c:v>4.640956418</c:v>
                </c:pt>
                <c:pt idx="91">
                  <c:v>4.5628052500000003</c:v>
                </c:pt>
                <c:pt idx="92">
                  <c:v>4.8720550510000002</c:v>
                </c:pt>
                <c:pt idx="93">
                  <c:v>4.8878191480000002</c:v>
                </c:pt>
                <c:pt idx="94">
                  <c:v>4.9902562140000004</c:v>
                </c:pt>
                <c:pt idx="95">
                  <c:v>5.147948768</c:v>
                </c:pt>
                <c:pt idx="96">
                  <c:v>5.1425952050000001</c:v>
                </c:pt>
                <c:pt idx="97">
                  <c:v>5.1732371840000004</c:v>
                </c:pt>
                <c:pt idx="98">
                  <c:v>5.2217489429999997</c:v>
                </c:pt>
                <c:pt idx="99">
                  <c:v>5.2723225180000002</c:v>
                </c:pt>
                <c:pt idx="100">
                  <c:v>5.348558422</c:v>
                </c:pt>
                <c:pt idx="101">
                  <c:v>5.3022941970000002</c:v>
                </c:pt>
                <c:pt idx="102">
                  <c:v>5.1151564589999996</c:v>
                </c:pt>
                <c:pt idx="103">
                  <c:v>5.201205173</c:v>
                </c:pt>
                <c:pt idx="104">
                  <c:v>5.1751669390000004</c:v>
                </c:pt>
                <c:pt idx="105">
                  <c:v>5.1498214960000004</c:v>
                </c:pt>
                <c:pt idx="106">
                  <c:v>5.2359999999999998</c:v>
                </c:pt>
                <c:pt idx="107">
                  <c:v>5.351</c:v>
                </c:pt>
                <c:pt idx="108">
                  <c:v>5.4933214603739984</c:v>
                </c:pt>
                <c:pt idx="109">
                  <c:v>5.5256680492282584</c:v>
                </c:pt>
                <c:pt idx="110">
                  <c:v>5.5884413309982488</c:v>
                </c:pt>
                <c:pt idx="111">
                  <c:v>5.6675093134646088</c:v>
                </c:pt>
                <c:pt idx="112">
                  <c:v>5.6313035515730263</c:v>
                </c:pt>
                <c:pt idx="113">
                  <c:v>5.6963903829952693</c:v>
                </c:pt>
                <c:pt idx="114">
                  <c:v>5.7653893061172088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88-46DC-B5B4-AF6F918C2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894336"/>
        <c:axId val="156895872"/>
      </c:areaChart>
      <c:catAx>
        <c:axId val="10360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603584"/>
        <c:crosses val="autoZero"/>
        <c:auto val="1"/>
        <c:lblAlgn val="ctr"/>
        <c:lblOffset val="100"/>
        <c:tickLblSkip val="1"/>
        <c:tickMarkSkip val="6"/>
        <c:noMultiLvlLbl val="0"/>
      </c:catAx>
      <c:valAx>
        <c:axId val="103603584"/>
        <c:scaling>
          <c:orientation val="minMax"/>
          <c:max val="6"/>
          <c:min val="3"/>
        </c:scaling>
        <c:delete val="0"/>
        <c:axPos val="l"/>
        <c:majorGridlines>
          <c:spPr>
            <a:ln w="236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602048"/>
        <c:crosses val="autoZero"/>
        <c:crossBetween val="midCat"/>
        <c:majorUnit val="0.2"/>
        <c:minorUnit val="0.2"/>
      </c:valAx>
      <c:catAx>
        <c:axId val="156894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895872"/>
        <c:crosses val="autoZero"/>
        <c:auto val="1"/>
        <c:lblAlgn val="ctr"/>
        <c:lblOffset val="100"/>
        <c:noMultiLvlLbl val="0"/>
      </c:catAx>
      <c:valAx>
        <c:axId val="156895872"/>
        <c:scaling>
          <c:orientation val="minMax"/>
          <c:max val="6"/>
          <c:min val="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6894336"/>
        <c:crosses val="max"/>
        <c:crossBetween val="midCat"/>
        <c:majorUnit val="0.2"/>
      </c:valAx>
      <c:spPr>
        <a:noFill/>
        <a:ln w="945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25400">
      <a:solidFill>
        <a:schemeClr val="tx1"/>
      </a:solidFill>
      <a:prstDash val="solid"/>
    </a:ln>
  </c:spPr>
  <c:txPr>
    <a:bodyPr/>
    <a:lstStyle/>
    <a:p>
      <a:pPr>
        <a:defRPr sz="13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+mj-lt"/>
                <a:cs typeface="Arial"/>
              </a:rPr>
              <a:t>Household Financial Assets</a:t>
            </a:r>
          </a:p>
          <a:p>
            <a:pPr>
              <a:defRPr sz="1800" b="1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+mj-lt"/>
                <a:cs typeface="Calibri"/>
              </a:rPr>
              <a:t>(As a Percent of Disposable Household Income)</a:t>
            </a:r>
          </a:p>
        </c:rich>
      </c:tx>
      <c:layout>
        <c:manualLayout>
          <c:xMode val="edge"/>
          <c:yMode val="edge"/>
          <c:x val="0.23729554452562943"/>
          <c:y val="5.6979047189194441E-3"/>
        </c:manualLayout>
      </c:layout>
      <c:overlay val="0"/>
      <c:spPr>
        <a:noFill/>
        <a:ln w="1891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53484602917342"/>
          <c:y val="0.13333333333333333"/>
          <c:w val="0.77633711507293357"/>
          <c:h val="0.73684210526315785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Sheet1!$A$2:$A$119</c:f>
              <c:strCache>
                <c:ptCount val="117"/>
                <c:pt idx="0">
                  <c:v>90</c:v>
                </c:pt>
                <c:pt idx="4">
                  <c:v>91</c:v>
                </c:pt>
                <c:pt idx="8">
                  <c:v>92</c:v>
                </c:pt>
                <c:pt idx="12">
                  <c:v>93</c:v>
                </c:pt>
                <c:pt idx="16">
                  <c:v>94</c:v>
                </c:pt>
                <c:pt idx="20">
                  <c:v>95</c:v>
                </c:pt>
                <c:pt idx="24">
                  <c:v>96</c:v>
                </c:pt>
                <c:pt idx="28">
                  <c:v>97</c:v>
                </c:pt>
                <c:pt idx="32">
                  <c:v>98</c:v>
                </c:pt>
                <c:pt idx="36">
                  <c:v>99</c:v>
                </c:pt>
                <c:pt idx="40">
                  <c:v>00</c:v>
                </c:pt>
                <c:pt idx="44">
                  <c:v>01</c:v>
                </c:pt>
                <c:pt idx="48">
                  <c:v>02</c:v>
                </c:pt>
                <c:pt idx="52">
                  <c:v>03</c:v>
                </c:pt>
                <c:pt idx="56">
                  <c:v>04</c:v>
                </c:pt>
                <c:pt idx="60">
                  <c:v>05</c:v>
                </c:pt>
                <c:pt idx="64">
                  <c:v>06</c:v>
                </c:pt>
                <c:pt idx="68">
                  <c:v>07</c:v>
                </c:pt>
                <c:pt idx="72">
                  <c:v>08</c:v>
                </c:pt>
                <c:pt idx="76">
                  <c:v>09</c:v>
                </c:pt>
                <c:pt idx="80">
                  <c:v>10</c:v>
                </c:pt>
                <c:pt idx="84">
                  <c:v>11</c:v>
                </c:pt>
                <c:pt idx="88">
                  <c:v>12</c:v>
                </c:pt>
                <c:pt idx="92">
                  <c:v>13</c:v>
                </c:pt>
                <c:pt idx="96">
                  <c:v>14</c:v>
                </c:pt>
                <c:pt idx="100">
                  <c:v>15</c:v>
                </c:pt>
                <c:pt idx="104">
                  <c:v>16</c:v>
                </c:pt>
                <c:pt idx="108">
                  <c:v>17</c:v>
                </c:pt>
                <c:pt idx="112">
                  <c:v>18</c:v>
                </c:pt>
                <c:pt idx="116">
                  <c:v>19</c:v>
                </c:pt>
              </c:strCache>
            </c:strRef>
          </c:cat>
          <c:val>
            <c:numRef>
              <c:f>Sheet1!$B$2:$B$119</c:f>
              <c:numCache>
                <c:formatCode>General</c:formatCode>
                <c:ptCount val="118"/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8-46DC-B5B4-AF6F918C2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983488"/>
        <c:axId val="225989376"/>
      </c:areaChart>
      <c:areaChart>
        <c:grouping val="stacked"/>
        <c:varyColors val="0"/>
        <c:ser>
          <c:idx val="2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Sheet1!$A$2:$A$119</c:f>
              <c:strCache>
                <c:ptCount val="117"/>
                <c:pt idx="0">
                  <c:v>90</c:v>
                </c:pt>
                <c:pt idx="4">
                  <c:v>91</c:v>
                </c:pt>
                <c:pt idx="8">
                  <c:v>92</c:v>
                </c:pt>
                <c:pt idx="12">
                  <c:v>93</c:v>
                </c:pt>
                <c:pt idx="16">
                  <c:v>94</c:v>
                </c:pt>
                <c:pt idx="20">
                  <c:v>95</c:v>
                </c:pt>
                <c:pt idx="24">
                  <c:v>96</c:v>
                </c:pt>
                <c:pt idx="28">
                  <c:v>97</c:v>
                </c:pt>
                <c:pt idx="32">
                  <c:v>98</c:v>
                </c:pt>
                <c:pt idx="36">
                  <c:v>99</c:v>
                </c:pt>
                <c:pt idx="40">
                  <c:v>00</c:v>
                </c:pt>
                <c:pt idx="44">
                  <c:v>01</c:v>
                </c:pt>
                <c:pt idx="48">
                  <c:v>02</c:v>
                </c:pt>
                <c:pt idx="52">
                  <c:v>03</c:v>
                </c:pt>
                <c:pt idx="56">
                  <c:v>04</c:v>
                </c:pt>
                <c:pt idx="60">
                  <c:v>05</c:v>
                </c:pt>
                <c:pt idx="64">
                  <c:v>06</c:v>
                </c:pt>
                <c:pt idx="68">
                  <c:v>07</c:v>
                </c:pt>
                <c:pt idx="72">
                  <c:v>08</c:v>
                </c:pt>
                <c:pt idx="76">
                  <c:v>09</c:v>
                </c:pt>
                <c:pt idx="80">
                  <c:v>10</c:v>
                </c:pt>
                <c:pt idx="84">
                  <c:v>11</c:v>
                </c:pt>
                <c:pt idx="88">
                  <c:v>12</c:v>
                </c:pt>
                <c:pt idx="92">
                  <c:v>13</c:v>
                </c:pt>
                <c:pt idx="96">
                  <c:v>14</c:v>
                </c:pt>
                <c:pt idx="100">
                  <c:v>15</c:v>
                </c:pt>
                <c:pt idx="104">
                  <c:v>16</c:v>
                </c:pt>
                <c:pt idx="108">
                  <c:v>17</c:v>
                </c:pt>
                <c:pt idx="112">
                  <c:v>18</c:v>
                </c:pt>
                <c:pt idx="116">
                  <c:v>19</c:v>
                </c:pt>
              </c:strCache>
            </c:strRef>
          </c:cat>
          <c:val>
            <c:numRef>
              <c:f>Sheet1!$C$2:$C$119</c:f>
              <c:numCache>
                <c:formatCode>General</c:formatCode>
                <c:ptCount val="118"/>
                <c:pt idx="0">
                  <c:v>3.6446341900000001</c:v>
                </c:pt>
                <c:pt idx="1">
                  <c:v>3.6463696739999998</c:v>
                </c:pt>
                <c:pt idx="2">
                  <c:v>3.5472208030000001</c:v>
                </c:pt>
                <c:pt idx="3">
                  <c:v>3.6486110140000001</c:v>
                </c:pt>
                <c:pt idx="4">
                  <c:v>3.7481740270000001</c:v>
                </c:pt>
                <c:pt idx="5">
                  <c:v>3.707021965</c:v>
                </c:pt>
                <c:pt idx="6">
                  <c:v>3.7295960199999998</c:v>
                </c:pt>
                <c:pt idx="7">
                  <c:v>3.7986768930000001</c:v>
                </c:pt>
                <c:pt idx="8">
                  <c:v>3.6895319839999998</c:v>
                </c:pt>
                <c:pt idx="9">
                  <c:v>3.6479485989999998</c:v>
                </c:pt>
                <c:pt idx="10">
                  <c:v>3.6600434110000002</c:v>
                </c:pt>
                <c:pt idx="11">
                  <c:v>3.7450504119999999</c:v>
                </c:pt>
                <c:pt idx="12">
                  <c:v>3.770912869</c:v>
                </c:pt>
                <c:pt idx="13">
                  <c:v>3.7845975219999999</c:v>
                </c:pt>
                <c:pt idx="14">
                  <c:v>3.8320166009999999</c:v>
                </c:pt>
                <c:pt idx="15">
                  <c:v>3.8698088369999999</c:v>
                </c:pt>
                <c:pt idx="16">
                  <c:v>3.843934526</c:v>
                </c:pt>
                <c:pt idx="17">
                  <c:v>3.805822515</c:v>
                </c:pt>
                <c:pt idx="18">
                  <c:v>3.8189741580000001</c:v>
                </c:pt>
                <c:pt idx="19">
                  <c:v>3.7987846269999999</c:v>
                </c:pt>
                <c:pt idx="20">
                  <c:v>3.8392624440000001</c:v>
                </c:pt>
                <c:pt idx="21">
                  <c:v>3.906334916</c:v>
                </c:pt>
                <c:pt idx="22">
                  <c:v>3.9752130459999999</c:v>
                </c:pt>
                <c:pt idx="23">
                  <c:v>4.0519743430000004</c:v>
                </c:pt>
                <c:pt idx="24">
                  <c:v>4.0877460819999998</c:v>
                </c:pt>
                <c:pt idx="25">
                  <c:v>4.0946926809999997</c:v>
                </c:pt>
                <c:pt idx="26">
                  <c:v>4.0921867689999996</c:v>
                </c:pt>
                <c:pt idx="27">
                  <c:v>4.1034663870000001</c:v>
                </c:pt>
                <c:pt idx="28">
                  <c:v>4.0898866180000004</c:v>
                </c:pt>
                <c:pt idx="29">
                  <c:v>4.2741529869999999</c:v>
                </c:pt>
                <c:pt idx="30">
                  <c:v>4.3820900370000002</c:v>
                </c:pt>
                <c:pt idx="31">
                  <c:v>4.3677793679999999</c:v>
                </c:pt>
                <c:pt idx="32">
                  <c:v>4.522428981</c:v>
                </c:pt>
                <c:pt idx="33">
                  <c:v>4.5214603020000004</c:v>
                </c:pt>
                <c:pt idx="34">
                  <c:v>4.2960958299999996</c:v>
                </c:pt>
                <c:pt idx="35">
                  <c:v>4.5861479870000004</c:v>
                </c:pt>
                <c:pt idx="36">
                  <c:v>4.6125773079999997</c:v>
                </c:pt>
                <c:pt idx="37">
                  <c:v>4.7394012769999998</c:v>
                </c:pt>
                <c:pt idx="38">
                  <c:v>4.6290958919999996</c:v>
                </c:pt>
                <c:pt idx="39">
                  <c:v>4.9605870230000004</c:v>
                </c:pt>
                <c:pt idx="40">
                  <c:v>4.9630855629999999</c:v>
                </c:pt>
                <c:pt idx="41">
                  <c:v>4.7876347519999998</c:v>
                </c:pt>
                <c:pt idx="42">
                  <c:v>4.7457024670000001</c:v>
                </c:pt>
                <c:pt idx="43">
                  <c:v>4.5419667940000004</c:v>
                </c:pt>
                <c:pt idx="44">
                  <c:v>4.3021725169999998</c:v>
                </c:pt>
                <c:pt idx="45">
                  <c:v>4.4172465020000002</c:v>
                </c:pt>
                <c:pt idx="46">
                  <c:v>4.0994879790000001</c:v>
                </c:pt>
                <c:pt idx="47">
                  <c:v>4.3259954909999996</c:v>
                </c:pt>
                <c:pt idx="48">
                  <c:v>4.2745419949999999</c:v>
                </c:pt>
                <c:pt idx="49">
                  <c:v>4.0642566200000001</c:v>
                </c:pt>
                <c:pt idx="50">
                  <c:v>3.8644270789999999</c:v>
                </c:pt>
                <c:pt idx="51">
                  <c:v>3.9502641600000001</c:v>
                </c:pt>
                <c:pt idx="52">
                  <c:v>3.9175318350000001</c:v>
                </c:pt>
                <c:pt idx="53">
                  <c:v>4.06872583</c:v>
                </c:pt>
                <c:pt idx="54">
                  <c:v>4.0635696929999998</c:v>
                </c:pt>
                <c:pt idx="55">
                  <c:v>4.2623339690000002</c:v>
                </c:pt>
                <c:pt idx="56">
                  <c:v>4.3892317849999998</c:v>
                </c:pt>
                <c:pt idx="57">
                  <c:v>4.3947225019999996</c:v>
                </c:pt>
                <c:pt idx="58">
                  <c:v>4.396488551</c:v>
                </c:pt>
                <c:pt idx="59">
                  <c:v>4.5456990490000004</c:v>
                </c:pt>
                <c:pt idx="60">
                  <c:v>4.6073242309999998</c:v>
                </c:pt>
                <c:pt idx="61">
                  <c:v>4.6349971139999999</c:v>
                </c:pt>
                <c:pt idx="62">
                  <c:v>4.6822339499999996</c:v>
                </c:pt>
                <c:pt idx="63">
                  <c:v>4.7249491389999996</c:v>
                </c:pt>
                <c:pt idx="64">
                  <c:v>4.7840821279999997</c:v>
                </c:pt>
                <c:pt idx="65">
                  <c:v>4.7481410369999999</c:v>
                </c:pt>
                <c:pt idx="66">
                  <c:v>4.7768524509999999</c:v>
                </c:pt>
                <c:pt idx="67">
                  <c:v>4.9341639620000004</c:v>
                </c:pt>
                <c:pt idx="68">
                  <c:v>4.9738308169999996</c:v>
                </c:pt>
                <c:pt idx="69">
                  <c:v>5.0399865840000002</c:v>
                </c:pt>
                <c:pt idx="70">
                  <c:v>5.0599832789999999</c:v>
                </c:pt>
                <c:pt idx="71">
                  <c:v>4.9683829490000004</c:v>
                </c:pt>
                <c:pt idx="72">
                  <c:v>4.7603972649999999</c:v>
                </c:pt>
                <c:pt idx="73">
                  <c:v>4.5573689249999996</c:v>
                </c:pt>
                <c:pt idx="74">
                  <c:v>4.4892099119999997</c:v>
                </c:pt>
                <c:pt idx="75">
                  <c:v>4.2041089869999997</c:v>
                </c:pt>
                <c:pt idx="76">
                  <c:v>4.154869938</c:v>
                </c:pt>
                <c:pt idx="77">
                  <c:v>4.2167155310000002</c:v>
                </c:pt>
                <c:pt idx="78">
                  <c:v>4.3842550200000003</c:v>
                </c:pt>
                <c:pt idx="79">
                  <c:v>4.4226177409999998</c:v>
                </c:pt>
                <c:pt idx="80">
                  <c:v>4.4815978139999997</c:v>
                </c:pt>
                <c:pt idx="81">
                  <c:v>4.3318755400000004</c:v>
                </c:pt>
                <c:pt idx="82">
                  <c:v>4.4681795209999997</c:v>
                </c:pt>
                <c:pt idx="83">
                  <c:v>4.6303984309999997</c:v>
                </c:pt>
                <c:pt idx="84">
                  <c:v>4.6754279490000004</c:v>
                </c:pt>
                <c:pt idx="85">
                  <c:v>4.6578129739999996</c:v>
                </c:pt>
                <c:pt idx="86">
                  <c:v>4.3858245570000003</c:v>
                </c:pt>
                <c:pt idx="87">
                  <c:v>4.518180504</c:v>
                </c:pt>
                <c:pt idx="88">
                  <c:v>4.5723347680000002</c:v>
                </c:pt>
                <c:pt idx="89">
                  <c:v>4.512887053</c:v>
                </c:pt>
                <c:pt idx="90">
                  <c:v>4.640956418</c:v>
                </c:pt>
                <c:pt idx="91">
                  <c:v>4.5628052500000003</c:v>
                </c:pt>
                <c:pt idx="92">
                  <c:v>4.8720550510000002</c:v>
                </c:pt>
                <c:pt idx="93">
                  <c:v>4.8878191480000002</c:v>
                </c:pt>
                <c:pt idx="94">
                  <c:v>4.9902562140000004</c:v>
                </c:pt>
                <c:pt idx="95">
                  <c:v>5.147948768</c:v>
                </c:pt>
                <c:pt idx="96">
                  <c:v>5.1425952050000001</c:v>
                </c:pt>
                <c:pt idx="97">
                  <c:v>5.1732371840000004</c:v>
                </c:pt>
                <c:pt idx="98">
                  <c:v>5.2217489429999997</c:v>
                </c:pt>
                <c:pt idx="99">
                  <c:v>5.2723225180000002</c:v>
                </c:pt>
                <c:pt idx="100">
                  <c:v>5.348558422</c:v>
                </c:pt>
                <c:pt idx="101">
                  <c:v>5.3022941970000002</c:v>
                </c:pt>
                <c:pt idx="102">
                  <c:v>5.1151564589999996</c:v>
                </c:pt>
                <c:pt idx="103">
                  <c:v>5.201205173</c:v>
                </c:pt>
                <c:pt idx="104">
                  <c:v>5.1751669390000004</c:v>
                </c:pt>
                <c:pt idx="105">
                  <c:v>5.1498214960000004</c:v>
                </c:pt>
                <c:pt idx="106">
                  <c:v>5.2359999999999998</c:v>
                </c:pt>
                <c:pt idx="107">
                  <c:v>5.351</c:v>
                </c:pt>
                <c:pt idx="108">
                  <c:v>5.4933214603739984</c:v>
                </c:pt>
                <c:pt idx="109">
                  <c:v>5.5256680492282584</c:v>
                </c:pt>
                <c:pt idx="110">
                  <c:v>5.5884413309982488</c:v>
                </c:pt>
                <c:pt idx="111">
                  <c:v>5.6675093134646088</c:v>
                </c:pt>
                <c:pt idx="112">
                  <c:v>5.6313035515730263</c:v>
                </c:pt>
                <c:pt idx="113">
                  <c:v>5.6963903829952693</c:v>
                </c:pt>
                <c:pt idx="114">
                  <c:v>5.7653893061172088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88-46DC-B5B4-AF6F918C2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990912"/>
        <c:axId val="225992704"/>
      </c:areaChart>
      <c:catAx>
        <c:axId val="22598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5989376"/>
        <c:crosses val="autoZero"/>
        <c:auto val="1"/>
        <c:lblAlgn val="ctr"/>
        <c:lblOffset val="100"/>
        <c:tickLblSkip val="1"/>
        <c:tickMarkSkip val="6"/>
        <c:noMultiLvlLbl val="0"/>
      </c:catAx>
      <c:valAx>
        <c:axId val="225989376"/>
        <c:scaling>
          <c:orientation val="minMax"/>
          <c:max val="6"/>
          <c:min val="3"/>
        </c:scaling>
        <c:delete val="0"/>
        <c:axPos val="l"/>
        <c:majorGridlines>
          <c:spPr>
            <a:ln w="236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5983488"/>
        <c:crosses val="autoZero"/>
        <c:crossBetween val="midCat"/>
        <c:majorUnit val="0.2"/>
        <c:minorUnit val="0.2"/>
      </c:valAx>
      <c:catAx>
        <c:axId val="225990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5992704"/>
        <c:crosses val="autoZero"/>
        <c:auto val="1"/>
        <c:lblAlgn val="ctr"/>
        <c:lblOffset val="100"/>
        <c:noMultiLvlLbl val="0"/>
      </c:catAx>
      <c:valAx>
        <c:axId val="225992704"/>
        <c:scaling>
          <c:orientation val="minMax"/>
          <c:max val="6"/>
          <c:min val="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5990912"/>
        <c:crosses val="max"/>
        <c:crossBetween val="midCat"/>
        <c:majorUnit val="0.2"/>
      </c:valAx>
      <c:spPr>
        <a:noFill/>
        <a:ln w="945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25400">
      <a:solidFill>
        <a:schemeClr val="tx1"/>
      </a:solidFill>
      <a:prstDash val="solid"/>
    </a:ln>
  </c:spPr>
  <c:txPr>
    <a:bodyPr/>
    <a:lstStyle/>
    <a:p>
      <a:pPr>
        <a:defRPr sz="13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</cdr:x>
      <cdr:y>0.94275</cdr:y>
    </cdr:from>
    <cdr:to>
      <cdr:x>0.34691</cdr:x>
      <cdr:y>0.97918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902E2108-64F4-4F23-9C20-3B6D88DB1AA8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365" y="3783444"/>
          <a:ext cx="1498039" cy="146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BEA &amp; Federal Reserve</a:t>
          </a:r>
        </a:p>
      </cdr:txBody>
    </cdr:sp>
  </cdr:relSizeAnchor>
  <cdr:relSizeAnchor xmlns:cdr="http://schemas.openxmlformats.org/drawingml/2006/chartDrawing">
    <cdr:from>
      <cdr:x>0.66975</cdr:x>
      <cdr:y>0.47425</cdr:y>
    </cdr:from>
    <cdr:to>
      <cdr:x>0.67775</cdr:x>
      <cdr:y>0.5145</cdr:y>
    </cdr:to>
    <cdr:sp macro="" textlink="">
      <cdr:nvSpPr>
        <cdr:cNvPr id="1026" name="Text Box 2">
          <a:extLst xmlns:a="http://schemas.openxmlformats.org/drawingml/2006/main">
            <a:ext uri="{FF2B5EF4-FFF2-40B4-BE49-F238E27FC236}">
              <a16:creationId xmlns:a16="http://schemas.microsoft.com/office/drawing/2014/main" id="{8799753F-944F-4E74-8D98-721F4819F92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36071" y="2574822"/>
          <a:ext cx="47015" cy="2185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</cdr:x>
      <cdr:y>0.94275</cdr:y>
    </cdr:from>
    <cdr:to>
      <cdr:x>0.34691</cdr:x>
      <cdr:y>0.97918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902E2108-64F4-4F23-9C20-3B6D88DB1AA8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365" y="3783444"/>
          <a:ext cx="1498039" cy="146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BEA &amp; Federal Reserve</a:t>
          </a:r>
        </a:p>
      </cdr:txBody>
    </cdr:sp>
  </cdr:relSizeAnchor>
  <cdr:relSizeAnchor xmlns:cdr="http://schemas.openxmlformats.org/drawingml/2006/chartDrawing">
    <cdr:from>
      <cdr:x>0.66975</cdr:x>
      <cdr:y>0.47425</cdr:y>
    </cdr:from>
    <cdr:to>
      <cdr:x>0.67775</cdr:x>
      <cdr:y>0.5145</cdr:y>
    </cdr:to>
    <cdr:sp macro="" textlink="">
      <cdr:nvSpPr>
        <cdr:cNvPr id="1026" name="Text Box 2">
          <a:extLst xmlns:a="http://schemas.openxmlformats.org/drawingml/2006/main">
            <a:ext uri="{FF2B5EF4-FFF2-40B4-BE49-F238E27FC236}">
              <a16:creationId xmlns:a16="http://schemas.microsoft.com/office/drawing/2014/main" id="{8799753F-944F-4E74-8D98-721F4819F92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36071" y="2574822"/>
          <a:ext cx="47015" cy="2185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5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0663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63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C9539FE0-93D5-485C-9691-F414A22DE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3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5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103"/>
            <a:ext cx="5607712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0663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63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2" tIns="43641" rIns="87282" bIns="4364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719F38AC-A1FC-47AB-81BE-B8AD59C3D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65850" cy="34686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555" y="4395443"/>
            <a:ext cx="5143293" cy="416017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265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08" indent="-285708">
              <a:buFont typeface="Arial" panose="020B0604020202020204" pitchFamily="34" charset="0"/>
              <a:buChar char="•"/>
            </a:pPr>
            <a:r>
              <a:rPr lang="en-US" sz="1800" kern="0" dirty="0"/>
              <a:t>Currently making significant investments in data &amp; analytics infrastructure. </a:t>
            </a:r>
            <a:r>
              <a:rPr lang="en-US" sz="1600" kern="0" dirty="0"/>
              <a:t>Some insights generated through this expanded capability will be shared with CU customers.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endParaRPr lang="en-US" dirty="0"/>
          </a:p>
          <a:p>
            <a:pPr marL="342850" indent="-3428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Examples of some early data experiments that could benefit CUs:</a:t>
            </a:r>
          </a:p>
          <a:p>
            <a:pPr marL="799983" lvl="1" indent="-342850">
              <a:buFont typeface="Wingdings" panose="05000000000000000000" pitchFamily="2" charset="2"/>
              <a:buChar char="ü"/>
            </a:pPr>
            <a:r>
              <a:rPr lang="en-US" sz="2000" dirty="0"/>
              <a:t>Loan generation – can credit bureau data be used to drive incremental lending on behalf of credit unions</a:t>
            </a:r>
          </a:p>
          <a:p>
            <a:pPr marL="799983" lvl="1" indent="-342850">
              <a:buFont typeface="Wingdings" panose="05000000000000000000" pitchFamily="2" charset="2"/>
              <a:buChar char="ü"/>
            </a:pPr>
            <a:r>
              <a:rPr lang="en-US" sz="2000" dirty="0"/>
              <a:t>Claims processing – how do we increase straight-through claims processing to solve member problems, increase CU loyalty and reduce operating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50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9864" y="8902783"/>
            <a:ext cx="3044825" cy="4688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7338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935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80BCF-4E05-4B62-8341-FA63DD0A027E}" type="slidenum">
              <a:rPr lang="en-US" altLang="en-US" sz="2000" smtClean="0">
                <a:solidFill>
                  <a:prstClr val="black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en-US" altLang="en-US" sz="2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6012" cy="3486150"/>
          </a:xfrm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92" indent="-285692">
              <a:buFont typeface="Arial" panose="020B0604020202020204" pitchFamily="34" charset="0"/>
              <a:buChar char="•"/>
            </a:pPr>
            <a:r>
              <a:rPr lang="en-US" sz="1800" kern="0" dirty="0"/>
              <a:t>Currently making significant investments in data &amp; analytics infrastructure. </a:t>
            </a:r>
            <a:r>
              <a:rPr lang="en-US" sz="1600" kern="0" dirty="0"/>
              <a:t>Some insights generated through this expanded capability will be shared with CU customers.</a:t>
            </a:r>
          </a:p>
          <a:p>
            <a:pPr marL="171415" indent="-171415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Examples of some early data experiments that could benefit CUs: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Loan generation – can credit bureau data be used to drive incremental lending on behalf of credit unions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Claims processing – how do we increase straight-through claims processing to solve member problems, increase CU loyalty and reduce operating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9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92" indent="-285692">
              <a:buFont typeface="Arial" panose="020B0604020202020204" pitchFamily="34" charset="0"/>
              <a:buChar char="•"/>
            </a:pPr>
            <a:r>
              <a:rPr lang="en-US" sz="1800" kern="0" dirty="0"/>
              <a:t>Currently making significant investments in data &amp; analytics infrastructure. </a:t>
            </a:r>
            <a:r>
              <a:rPr lang="en-US" sz="1600" kern="0" dirty="0"/>
              <a:t>Some insights generated through this expanded capability will be shared with CU customers.</a:t>
            </a:r>
          </a:p>
          <a:p>
            <a:pPr marL="171415" indent="-171415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Examples of some early data experiments that could benefit CUs: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Loan generation – can credit bureau data be used to drive incremental lending on behalf of credit unions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Claims processing – how do we increase straight-through claims processing to solve member problems, increase CU loyalty and reduce operating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9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92" indent="-285692">
              <a:buFont typeface="Arial" panose="020B0604020202020204" pitchFamily="34" charset="0"/>
              <a:buChar char="•"/>
            </a:pPr>
            <a:r>
              <a:rPr lang="en-US" sz="1800" kern="0" dirty="0"/>
              <a:t>Currently making significant investments in data &amp; analytics infrastructure. </a:t>
            </a:r>
            <a:r>
              <a:rPr lang="en-US" sz="1600" kern="0" dirty="0"/>
              <a:t>Some insights generated through this expanded capability will be shared with CU customers.</a:t>
            </a:r>
          </a:p>
          <a:p>
            <a:pPr marL="171415" indent="-171415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Examples of some early data experiments that could benefit CUs: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Loan generation – can credit bureau data be used to drive incremental lending on behalf of credit unions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Claims processing – how do we increase straight-through claims processing to solve member problems, increase CU loyalty and reduce operating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9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92" indent="-285692">
              <a:buFont typeface="Arial" panose="020B0604020202020204" pitchFamily="34" charset="0"/>
              <a:buChar char="•"/>
            </a:pPr>
            <a:r>
              <a:rPr lang="en-US" sz="1800" kern="0" dirty="0"/>
              <a:t>Currently making significant investments in data &amp; analytics infrastructure. </a:t>
            </a:r>
            <a:r>
              <a:rPr lang="en-US" sz="1600" kern="0" dirty="0"/>
              <a:t>Some insights generated through this expanded capability will be shared with CU customers.</a:t>
            </a:r>
          </a:p>
          <a:p>
            <a:pPr marL="171415" indent="-171415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Examples of some early data experiments that could benefit CUs: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Loan generation – can credit bureau data be used to drive incremental lending on behalf of credit unions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Claims processing – how do we increase straight-through claims processing to solve member problems, increase CU loyalty and reduce operating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9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92" indent="-285692">
              <a:buFont typeface="Arial" panose="020B0604020202020204" pitchFamily="34" charset="0"/>
              <a:buChar char="•"/>
            </a:pPr>
            <a:r>
              <a:rPr lang="en-US" sz="1800" kern="0" dirty="0"/>
              <a:t>Currently making significant investments in data &amp; analytics infrastructure. </a:t>
            </a:r>
            <a:r>
              <a:rPr lang="en-US" sz="1600" kern="0" dirty="0"/>
              <a:t>Some insights generated through this expanded capability will be shared with CU customers.</a:t>
            </a:r>
          </a:p>
          <a:p>
            <a:pPr marL="171415" indent="-171415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Examples of some early data experiments that could benefit CUs: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Loan generation – can credit bureau data be used to drive incremental lending on behalf of credit unions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Claims processing – how do we increase straight-through claims processing to solve member problems, increase CU loyalty and reduce operating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9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92" indent="-285692">
              <a:buFont typeface="Arial" panose="020B0604020202020204" pitchFamily="34" charset="0"/>
              <a:buChar char="•"/>
            </a:pPr>
            <a:r>
              <a:rPr lang="en-US" sz="1800" kern="0" dirty="0"/>
              <a:t>Currently making significant investments in data &amp; analytics infrastructure. </a:t>
            </a:r>
            <a:r>
              <a:rPr lang="en-US" sz="1600" kern="0" dirty="0"/>
              <a:t>Some insights generated through this expanded capability will be shared with CU customers.</a:t>
            </a:r>
          </a:p>
          <a:p>
            <a:pPr marL="171415" indent="-171415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Examples of some early data experiments that could benefit CUs: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Loan generation – can credit bureau data be used to drive incremental lending on behalf of credit unions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Claims processing – how do we increase straight-through claims processing to solve member problems, increase CU loyalty and reduce operating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9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92" indent="-285692">
              <a:buFont typeface="Arial" panose="020B0604020202020204" pitchFamily="34" charset="0"/>
              <a:buChar char="•"/>
            </a:pPr>
            <a:r>
              <a:rPr lang="en-US" sz="1800" kern="0" dirty="0"/>
              <a:t>Currently making significant investments in data &amp; analytics infrastructure. </a:t>
            </a:r>
            <a:r>
              <a:rPr lang="en-US" sz="1600" kern="0" dirty="0"/>
              <a:t>Some insights generated through this expanded capability will be shared with CU customers.</a:t>
            </a:r>
          </a:p>
          <a:p>
            <a:pPr marL="171415" indent="-171415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Examples of some early data experiments that could benefit CUs: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Loan generation – can credit bureau data be used to drive incremental lending on behalf of credit unions</a:t>
            </a:r>
          </a:p>
          <a:p>
            <a:pPr marL="799938" lvl="1" indent="-342831">
              <a:buFont typeface="Wingdings" panose="05000000000000000000" pitchFamily="2" charset="2"/>
              <a:buChar char="ü"/>
            </a:pPr>
            <a:r>
              <a:rPr lang="en-US" sz="2000" dirty="0"/>
              <a:t>Claims processing – how do we increase straight-through claims processing to solve member problems, increase CU loyalty and reduce operating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9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08" indent="-285708">
              <a:buFont typeface="Arial" panose="020B0604020202020204" pitchFamily="34" charset="0"/>
              <a:buChar char="•"/>
            </a:pPr>
            <a:r>
              <a:rPr lang="en-US" sz="1800" kern="0" dirty="0"/>
              <a:t>Currently making significant investments in data &amp; analytics infrastructure. </a:t>
            </a:r>
            <a:r>
              <a:rPr lang="en-US" sz="1600" kern="0" dirty="0"/>
              <a:t>Some insights generated through this expanded capability will be shared with CU customers.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endParaRPr lang="en-US" dirty="0"/>
          </a:p>
          <a:p>
            <a:pPr marL="342850" indent="-3428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Examples of some early data experiments that could benefit CUs:</a:t>
            </a:r>
          </a:p>
          <a:p>
            <a:pPr marL="799983" lvl="1" indent="-342850">
              <a:buFont typeface="Wingdings" panose="05000000000000000000" pitchFamily="2" charset="2"/>
              <a:buChar char="ü"/>
            </a:pPr>
            <a:r>
              <a:rPr lang="en-US" sz="2000" dirty="0"/>
              <a:t>Loan generation – can credit bureau data be used to drive incremental lending on behalf of credit unions</a:t>
            </a:r>
          </a:p>
          <a:p>
            <a:pPr marL="799983" lvl="1" indent="-342850">
              <a:buFont typeface="Wingdings" panose="05000000000000000000" pitchFamily="2" charset="2"/>
              <a:buChar char="ü"/>
            </a:pPr>
            <a:r>
              <a:rPr lang="en-US" sz="2000" dirty="0"/>
              <a:t>Claims processing – how do we increase straight-through claims processing to solve member problems, increase CU loyalty and reduce operating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z="1100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52</a:t>
            </a:fld>
            <a:endParaRPr lang="en-US" sz="11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1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emf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cunamutual.com/googleplus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cunamutual.com/facebook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hyperlink" Target="https://www.cunamutual.com/blog" TargetMode="External"/><Relationship Id="rId5" Type="http://schemas.openxmlformats.org/officeDocument/2006/relationships/hyperlink" Target="https://www.cunamutual.com/linkedin" TargetMode="External"/><Relationship Id="rId15" Type="http://schemas.openxmlformats.org/officeDocument/2006/relationships/hyperlink" Target="https://www.cunamutual.com/twitter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://www.cunamutual.com/" TargetMode="External"/><Relationship Id="rId9" Type="http://schemas.openxmlformats.org/officeDocument/2006/relationships/hyperlink" Target="https://www.cunamutual.com/youtube" TargetMode="External"/><Relationship Id="rId14" Type="http://schemas.openxmlformats.org/officeDocument/2006/relationships/image" Target="../media/image16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cunamutual.com/blog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cunamutual.com/" TargetMode="External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15.jpe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cunamutual.com/blog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cunamutual.com/" TargetMode="External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15.jpe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cunamutual.com/blog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cunamutual.com/" TargetMode="External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15.jpe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4146021"/>
            <a:ext cx="10160000" cy="224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69056" y="1983907"/>
            <a:ext cx="8636000" cy="553998"/>
          </a:xfrm>
        </p:spPr>
        <p:txBody>
          <a:bodyPr lIns="0" tIns="0" rIns="0" bIns="0" anchor="b"/>
          <a:lstStyle>
            <a:lvl1pPr algn="ctr">
              <a:defRPr sz="360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69056" y="2636574"/>
            <a:ext cx="8636000" cy="851958"/>
          </a:xfrm>
        </p:spPr>
        <p:txBody>
          <a:bodyPr lIns="0" tIns="0" rIns="0" bIns="0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4191513"/>
            <a:ext cx="10160000" cy="152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82904" y="5238471"/>
            <a:ext cx="4374444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Arial Narrow" pitchFamily="34" charset="0"/>
              </a:rPr>
              <a:t>CUNA Mutual Group Proprietary </a:t>
            </a:r>
            <a:br>
              <a:rPr lang="en-US" sz="700" dirty="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US" sz="700" dirty="0">
                <a:solidFill>
                  <a:srgbClr val="FFFFFF"/>
                </a:solidFill>
                <a:latin typeface="Arial Narrow" pitchFamily="34" charset="0"/>
              </a:rPr>
              <a:t>Reproduction, Adaptation or Distribution Prohibited </a:t>
            </a:r>
            <a:br>
              <a:rPr lang="en-US" sz="700" dirty="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US" sz="700" dirty="0">
                <a:solidFill>
                  <a:srgbClr val="FFFFFF"/>
                </a:solidFill>
                <a:latin typeface="Arial Narrow" pitchFamily="34" charset="0"/>
              </a:rPr>
              <a:t>© 2016 CUNA Mutual Group,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95" y="4493010"/>
            <a:ext cx="2167132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2128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V="1">
            <a:off x="4975496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25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5007901" y="-4956684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4975495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329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571" y="3672418"/>
            <a:ext cx="86360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2571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31717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389" y="2212136"/>
            <a:ext cx="91440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7" y="2743206"/>
            <a:ext cx="9163403" cy="21590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4975500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40740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5092582" y="204895"/>
            <a:ext cx="3966267" cy="61685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5725890" y="2394861"/>
            <a:ext cx="4071259" cy="2625689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0397" y="611194"/>
            <a:ext cx="9163403" cy="3960813"/>
          </a:xfrm>
        </p:spPr>
        <p:txBody>
          <a:bodyPr anchor="ctr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5270505"/>
            <a:ext cx="10160004" cy="444501"/>
            <a:chOff x="0" y="5270500"/>
            <a:chExt cx="10160004" cy="444501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5122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38194"/>
          <a:stretch/>
        </p:blipFill>
        <p:spPr>
          <a:xfrm>
            <a:off x="0" y="0"/>
            <a:ext cx="10160000" cy="5309189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2881248" y="1323975"/>
            <a:ext cx="6319442" cy="3650456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30395" y="128989"/>
            <a:ext cx="3617737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5270505"/>
            <a:ext cx="10160004" cy="444501"/>
            <a:chOff x="0" y="5270500"/>
            <a:chExt cx="10160004" cy="444501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3" name="Rectangle 32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097840" y="5395914"/>
            <a:ext cx="20002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752A6139-28CC-4842-8837-B010F8BEF95E}" type="slidenum">
              <a:rPr lang="en-US" sz="700" b="1" smtClean="0">
                <a:solidFill>
                  <a:srgbClr val="292934"/>
                </a:solidFill>
              </a:rPr>
              <a:pPr algn="r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4975495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" y="466"/>
            <a:ext cx="4023360" cy="52700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3856574" y="1448780"/>
            <a:ext cx="579194" cy="24561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52640" y="685101"/>
            <a:ext cx="3010958" cy="2391142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921544" y="690564"/>
            <a:ext cx="4660194" cy="43338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17602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" y="466"/>
            <a:ext cx="4023360" cy="527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3856574" y="1448780"/>
            <a:ext cx="579194" cy="24561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52640" y="685101"/>
            <a:ext cx="3010958" cy="2391142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921544" y="690564"/>
            <a:ext cx="4660194" cy="43338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9824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105840"/>
            <a:ext cx="91440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337" y="836353"/>
            <a:ext cx="4489099" cy="533135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337" y="1369483"/>
            <a:ext cx="4489099" cy="3678767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478" y="836353"/>
            <a:ext cx="4490860" cy="533135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478" y="1369483"/>
            <a:ext cx="4490860" cy="3678767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160000" cy="55181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394" y="1210999"/>
            <a:ext cx="2639381" cy="129266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316225" y="975805"/>
            <a:ext cx="4151630" cy="28414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049521" y="398366"/>
            <a:ext cx="4685029" cy="512444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423337" y="2422265"/>
            <a:ext cx="4489099" cy="263596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5270505"/>
            <a:ext cx="10160004" cy="444501"/>
            <a:chOff x="0" y="5270500"/>
            <a:chExt cx="10160004" cy="444501"/>
          </a:xfrm>
        </p:grpSpPr>
        <p:sp>
          <p:nvSpPr>
            <p:cNvPr id="36" name="Rectangle 35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39" name="Rectangle 27"/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0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34044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950"/>
          <a:stretch/>
        </p:blipFill>
        <p:spPr>
          <a:xfrm>
            <a:off x="1" y="0"/>
            <a:ext cx="8572500" cy="5715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3602429" y="-1"/>
            <a:ext cx="5556086" cy="5723220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1" y="3280229"/>
            <a:ext cx="759931" cy="2434770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407" y="963349"/>
            <a:ext cx="4734103" cy="892552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26405" y="1881196"/>
            <a:ext cx="4774796" cy="319155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b="6451"/>
          <a:stretch/>
        </p:blipFill>
        <p:spPr>
          <a:xfrm>
            <a:off x="2" y="2133362"/>
            <a:ext cx="1030567" cy="3581638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0" y="5270505"/>
            <a:ext cx="10160004" cy="444501"/>
            <a:chOff x="0" y="5270500"/>
            <a:chExt cx="10160004" cy="444501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5" name="Rectangle 34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8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9455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" y="28447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30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43707" y="314333"/>
            <a:ext cx="5679723" cy="476249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815" y="1195618"/>
            <a:ext cx="3427236" cy="3900261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01817" y="315649"/>
            <a:ext cx="3421946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4"/>
            <a:ext cx="10160001" cy="5714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097838" y="2783068"/>
            <a:ext cx="1907886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965" y="1301296"/>
            <a:ext cx="5491164" cy="140970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965" y="3120571"/>
            <a:ext cx="5491164" cy="1409700"/>
          </a:xfrm>
        </p:spPr>
        <p:txBody>
          <a:bodyPr anchor="t"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5287529"/>
            <a:ext cx="10160004" cy="427473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-1" y="3178417"/>
            <a:ext cx="2980996" cy="2124231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" y="28447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30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91431" y="3980348"/>
            <a:ext cx="60960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52500"/>
            <a:ext cx="6096000" cy="2987146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2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89" y="108989"/>
            <a:ext cx="91440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30397" y="866776"/>
            <a:ext cx="9163403" cy="421323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7545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"/>
            <a:ext cx="10160000" cy="5277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0389" y="1483633"/>
            <a:ext cx="91440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0" y="2139724"/>
            <a:ext cx="4859262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388299" y="2108227"/>
            <a:ext cx="0" cy="160020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4975495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549235" y="2161862"/>
            <a:ext cx="4360299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34201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5" y="5"/>
            <a:ext cx="5564699" cy="5277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2148" y="2455099"/>
            <a:ext cx="4901266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0" y="3153395"/>
            <a:ext cx="4859262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4975495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64704" y="0"/>
            <a:ext cx="4595301" cy="52705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34458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292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90143" y="1362201"/>
            <a:ext cx="4379725" cy="2544286"/>
            <a:chOff x="2242690" y="1898895"/>
            <a:chExt cx="4379726" cy="2544286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4379726" cy="25442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3900" b="1" kern="0" baseline="3000" dirty="0">
                  <a:solidFill>
                    <a:srgbClr val="FFFFFF"/>
                  </a:solidFill>
                  <a:latin typeface="Rockwell" panose="02060603020205020403" pitchFamily="18" charset="0"/>
                </a:rPr>
                <a:t>Q  A</a:t>
              </a:r>
              <a:endParaRPr lang="en-US" sz="23900" b="1" baseline="3000" dirty="0">
                <a:solidFill>
                  <a:srgbClr val="FFFFFF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061704" y="2424181"/>
              <a:ext cx="971741" cy="15081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800" kern="0" baseline="3000" dirty="0">
                  <a:solidFill>
                    <a:srgbClr val="DC661D"/>
                  </a:solidFill>
                  <a:latin typeface="Arial"/>
                </a:rPr>
                <a:t>&amp;</a:t>
              </a:r>
              <a:endParaRPr lang="en-US" sz="2400" baseline="3000" dirty="0">
                <a:solidFill>
                  <a:srgbClr val="DC66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1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flipH="1">
            <a:off x="-1" y="6"/>
            <a:ext cx="10160002" cy="5714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19" name="Right Triangle 18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Right Triangle 23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b="21347"/>
          <a:stretch/>
        </p:blipFill>
        <p:spPr>
          <a:xfrm>
            <a:off x="0" y="3179916"/>
            <a:ext cx="3557564" cy="2535089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27"/>
          <a:stretch/>
        </p:blipFill>
        <p:spPr bwMode="auto">
          <a:xfrm>
            <a:off x="723781" y="2212522"/>
            <a:ext cx="6134220" cy="70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hlinkClick r:id="rId4"/>
          </p:cNvPr>
          <p:cNvSpPr txBox="1"/>
          <p:nvPr userDrawn="1"/>
        </p:nvSpPr>
        <p:spPr>
          <a:xfrm>
            <a:off x="7432970" y="5234784"/>
            <a:ext cx="22725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30" dirty="0">
                <a:solidFill>
                  <a:srgbClr val="FFFFFF"/>
                </a:solidFill>
              </a:rPr>
              <a:t>www.cunamutual.com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665378" y="481868"/>
            <a:ext cx="7034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pc="60" dirty="0">
                <a:solidFill>
                  <a:srgbClr val="DC661D"/>
                </a:solidFill>
              </a:rPr>
              <a:t>DISCOVERY</a:t>
            </a:r>
            <a:r>
              <a:rPr lang="en-US" sz="3600" spc="60" baseline="46000" dirty="0">
                <a:solidFill>
                  <a:srgbClr val="DC661D"/>
                </a:solidFill>
              </a:rPr>
              <a:t>™</a:t>
            </a:r>
            <a:r>
              <a:rPr lang="en-US" sz="2400" b="1" spc="60" dirty="0">
                <a:solidFill>
                  <a:srgbClr val="DC661D"/>
                </a:solidFill>
              </a:rPr>
              <a:t> </a:t>
            </a:r>
          </a:p>
          <a:p>
            <a:pPr algn="just"/>
            <a:r>
              <a:rPr lang="en-US" sz="4000" spc="60" dirty="0">
                <a:solidFill>
                  <a:srgbClr val="DC661D"/>
                </a:solidFill>
              </a:rPr>
              <a:t>CONFERENCE</a:t>
            </a:r>
          </a:p>
        </p:txBody>
      </p:sp>
      <p:pic>
        <p:nvPicPr>
          <p:cNvPr id="34" name="Picture 5" descr="LinkedIn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68" y="4911528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Facebook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18" y="4911524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YouTube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68" y="4911523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Blogger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50" y="4911528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Google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300" y="4911528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Twitter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19" y="4911528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389" y="108986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0395" y="887768"/>
            <a:ext cx="4627382" cy="4192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198597" y="1372810"/>
            <a:ext cx="4438650" cy="37052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89626" y="891612"/>
            <a:ext cx="4456592" cy="427037"/>
          </a:xfrm>
          <a:prstGeom prst="rect">
            <a:avLst/>
          </a:prstGeom>
        </p:spPr>
        <p:txBody>
          <a:bodyPr anchor="ctr"/>
          <a:lstStyle>
            <a:lvl1pPr marL="0" indent="0" algn="ctr" defTabSz="761940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8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687" y="1775435"/>
            <a:ext cx="8636641" cy="12244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365" y="3238036"/>
            <a:ext cx="7113283" cy="146143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D002-D622-4789-AAF1-4610CBC906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82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57AFE-DAD4-40CB-B6A7-4BBB00ECE0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712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378" y="3672264"/>
            <a:ext cx="8635037" cy="11357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378" y="2422105"/>
            <a:ext cx="8635037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0636-6AA7-4E7F-8707-D47813AFD7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4975493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160000" cy="5271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07604" y="3323991"/>
            <a:ext cx="5994400" cy="174771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2323" y="1003303"/>
            <a:ext cx="6695767" cy="2251075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195260" indent="0">
              <a:buNone/>
              <a:defRPr/>
            </a:lvl2pPr>
            <a:lvl3pPr marL="434971" indent="0">
              <a:buNone/>
              <a:defRPr/>
            </a:lvl3pPr>
            <a:lvl4pPr marL="615944" indent="0">
              <a:buNone/>
              <a:defRPr/>
            </a:lvl4pPr>
            <a:lvl5pPr marL="841365" indent="0">
              <a:buNone/>
              <a:defRPr/>
            </a:lvl5pPr>
          </a:lstStyle>
          <a:p>
            <a:pPr lvl="0"/>
            <a:r>
              <a:rPr lang="en-US" sz="4800" b="0" spc="300" baseline="0" dirty="0">
                <a:solidFill>
                  <a:schemeClr val="bg1"/>
                </a:solidFill>
                <a:latin typeface="Rockwell" panose="02060603020205020403" pitchFamily="18" charset="0"/>
              </a:rPr>
              <a:t>Click to Edit Transition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61" y="1547815"/>
            <a:ext cx="4228523" cy="33279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320" y="1547815"/>
            <a:ext cx="4228522" cy="33279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AE1B-96C9-4606-9D10-D80E48037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618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28" y="228787"/>
            <a:ext cx="9143359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21" y="1279338"/>
            <a:ext cx="4488296" cy="5334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21" y="1812789"/>
            <a:ext cx="4488296" cy="32928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87" y="1279338"/>
            <a:ext cx="4489899" cy="5334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787" y="1812789"/>
            <a:ext cx="4489899" cy="32928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0628-5037-4D65-B726-DC35834D3C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664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D48F8-9820-4EA4-9D5F-D2A7E830D3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937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1CE0-98D8-4197-8532-CE8574477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665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24" y="227620"/>
            <a:ext cx="3341768" cy="9688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58" y="227620"/>
            <a:ext cx="5679722" cy="48780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24" y="1196462"/>
            <a:ext cx="3341768" cy="39092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971B-0EDC-463A-9680-0B5E57E1A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9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98" y="4000267"/>
            <a:ext cx="6096641" cy="4727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598" y="510107"/>
            <a:ext cx="6096641" cy="3429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598" y="4473015"/>
            <a:ext cx="6096641" cy="6700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ECB0E-AEE1-4800-9F2F-9CE962ACA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336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B4F5-0DD4-4063-A452-44E780140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162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6898" y="347853"/>
            <a:ext cx="2151944" cy="4527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7861" y="347853"/>
            <a:ext cx="6305101" cy="4527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BD78-4A9A-45C7-B34E-D908FBEDC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842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58" y="347853"/>
            <a:ext cx="8610986" cy="10447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7858" y="1547815"/>
            <a:ext cx="8610986" cy="332791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9B99-4F87-431B-869C-CAE22CD0AF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138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18"/>
          <p:cNvGrpSpPr>
            <a:grpSpLocks/>
          </p:cNvGrpSpPr>
          <p:nvPr userDrawn="1"/>
        </p:nvGrpSpPr>
        <p:grpSpPr bwMode="auto">
          <a:xfrm>
            <a:off x="3302000" y="1079502"/>
            <a:ext cx="6350000" cy="2148417"/>
            <a:chOff x="1872" y="816"/>
            <a:chExt cx="3600" cy="1624"/>
          </a:xfrm>
        </p:grpSpPr>
        <p:sp>
          <p:nvSpPr>
            <p:cNvPr id="4" name="Text Box 1042"/>
            <p:cNvSpPr txBox="1">
              <a:spLocks noChangeArrowheads="1"/>
            </p:cNvSpPr>
            <p:nvPr userDrawn="1"/>
          </p:nvSpPr>
          <p:spPr bwMode="auto">
            <a:xfrm rot="16200000">
              <a:off x="2527" y="378"/>
              <a:ext cx="465" cy="1392"/>
            </a:xfrm>
            <a:prstGeom prst="rect">
              <a:avLst/>
            </a:prstGeom>
            <a:solidFill>
              <a:srgbClr val="FFFF99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FFFF"/>
                  </a:solidFill>
                </a:rPr>
                <a:t> </a:t>
              </a:r>
              <a:r>
                <a: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 h a p t e r</a:t>
              </a:r>
            </a:p>
          </p:txBody>
        </p:sp>
        <p:sp>
          <p:nvSpPr>
            <p:cNvPr id="5" name="Rectangle 1052"/>
            <p:cNvSpPr>
              <a:spLocks noChangeArrowheads="1"/>
            </p:cNvSpPr>
            <p:nvPr userDrawn="1"/>
          </p:nvSpPr>
          <p:spPr bwMode="auto">
            <a:xfrm>
              <a:off x="1872" y="1008"/>
              <a:ext cx="19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fourteen</a:t>
              </a:r>
            </a:p>
          </p:txBody>
        </p:sp>
        <p:pic>
          <p:nvPicPr>
            <p:cNvPr id="6" name="Picture 1117" descr="number_fourte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816"/>
              <a:ext cx="1728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055"/>
          <p:cNvSpPr>
            <a:spLocks noChangeArrowheads="1"/>
          </p:cNvSpPr>
          <p:nvPr/>
        </p:nvSpPr>
        <p:spPr bwMode="auto">
          <a:xfrm>
            <a:off x="254000" y="5524500"/>
            <a:ext cx="9652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EDB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1200">
                <a:solidFill>
                  <a:srgbClr val="808080"/>
                </a:solidFill>
                <a:latin typeface="Arial" panose="020B0604020202020204" pitchFamily="34" charset="0"/>
              </a:rPr>
              <a:t>© 2006 Prentice Hall Business Publishing   Economics  R. Glenn Hubbard, Anthony Patrick O’Brien—1</a:t>
            </a:r>
            <a:r>
              <a:rPr lang="en-US" sz="1200" baseline="30000">
                <a:solidFill>
                  <a:srgbClr val="808080"/>
                </a:solidFill>
                <a:latin typeface="Arial" panose="020B0604020202020204" pitchFamily="34" charset="0"/>
              </a:rPr>
              <a:t>st</a:t>
            </a:r>
            <a:r>
              <a:rPr lang="en-US" sz="1200">
                <a:solidFill>
                  <a:srgbClr val="808080"/>
                </a:solidFill>
                <a:latin typeface="Arial" panose="020B0604020202020204" pitchFamily="34" charset="0"/>
              </a:rPr>
              <a:t> ed.</a:t>
            </a:r>
          </a:p>
        </p:txBody>
      </p:sp>
      <p:sp>
        <p:nvSpPr>
          <p:cNvPr id="8" name="Line 1062"/>
          <p:cNvSpPr>
            <a:spLocks noChangeShapeType="1"/>
          </p:cNvSpPr>
          <p:nvPr/>
        </p:nvSpPr>
        <p:spPr bwMode="auto">
          <a:xfrm>
            <a:off x="3725338" y="4381500"/>
            <a:ext cx="601133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00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" name="Group 1110"/>
          <p:cNvGrpSpPr>
            <a:grpSpLocks/>
          </p:cNvGrpSpPr>
          <p:nvPr userDrawn="1"/>
        </p:nvGrpSpPr>
        <p:grpSpPr bwMode="auto">
          <a:xfrm>
            <a:off x="762000" y="825500"/>
            <a:ext cx="9144000" cy="3746500"/>
            <a:chOff x="432" y="624"/>
            <a:chExt cx="5184" cy="2832"/>
          </a:xfrm>
        </p:grpSpPr>
        <p:sp>
          <p:nvSpPr>
            <p:cNvPr id="10" name="Rectangle 1063"/>
            <p:cNvSpPr>
              <a:spLocks noChangeArrowheads="1"/>
            </p:cNvSpPr>
            <p:nvPr userDrawn="1"/>
          </p:nvSpPr>
          <p:spPr bwMode="auto">
            <a:xfrm>
              <a:off x="1872" y="1344"/>
              <a:ext cx="2064" cy="1824"/>
            </a:xfrm>
            <a:prstGeom prst="rect">
              <a:avLst/>
            </a:prstGeom>
            <a:solidFill>
              <a:srgbClr val="CC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1064"/>
            <p:cNvSpPr>
              <a:spLocks noChangeArrowheads="1"/>
            </p:cNvSpPr>
            <p:nvPr userDrawn="1"/>
          </p:nvSpPr>
          <p:spPr bwMode="auto">
            <a:xfrm>
              <a:off x="432" y="720"/>
              <a:ext cx="1608" cy="2736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065"/>
            <p:cNvSpPr>
              <a:spLocks noChangeArrowheads="1"/>
            </p:cNvSpPr>
            <p:nvPr userDrawn="1"/>
          </p:nvSpPr>
          <p:spPr bwMode="auto">
            <a:xfrm>
              <a:off x="3408" y="624"/>
              <a:ext cx="2208" cy="2158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1102"/>
          <p:cNvSpPr>
            <a:spLocks noChangeArrowheads="1"/>
          </p:cNvSpPr>
          <p:nvPr userDrawn="1"/>
        </p:nvSpPr>
        <p:spPr bwMode="auto">
          <a:xfrm>
            <a:off x="4656667" y="4572000"/>
            <a:ext cx="5080000" cy="381000"/>
          </a:xfrm>
          <a:prstGeom prst="rect">
            <a:avLst/>
          </a:prstGeom>
          <a:solidFill>
            <a:srgbClr val="E0E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1103"/>
          <p:cNvSpPr txBox="1">
            <a:spLocks noChangeArrowheads="1"/>
          </p:cNvSpPr>
          <p:nvPr userDrawn="1"/>
        </p:nvSpPr>
        <p:spPr bwMode="auto">
          <a:xfrm>
            <a:off x="4656667" y="4635501"/>
            <a:ext cx="461767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1800" b="1">
                <a:solidFill>
                  <a:srgbClr val="000000"/>
                </a:solidFill>
                <a:latin typeface="Helvetica" pitchFamily="34" charset="0"/>
              </a:rPr>
              <a:t>Prepared by: Fernando &amp; Yvonn Quijano</a:t>
            </a:r>
          </a:p>
        </p:txBody>
      </p:sp>
      <p:sp>
        <p:nvSpPr>
          <p:cNvPr id="190483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677333" y="2730500"/>
            <a:ext cx="7704667" cy="1460500"/>
          </a:xfrm>
          <a:solidFill>
            <a:srgbClr val="EEEDBD">
              <a:alpha val="30000"/>
            </a:srgbClr>
          </a:solidFill>
          <a:extLs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bIns="45720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7069146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5007901" y="-4956684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4975493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325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570" y="3672418"/>
            <a:ext cx="86360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73A0-E6A0-4F8D-858F-89303D24957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3207298591"/>
      </p:ext>
    </p:extLst>
  </p:cSld>
  <p:clrMapOvr>
    <a:masterClrMapping/>
  </p:clrMapOvr>
  <p:transition advClick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65CE-E114-4272-B26B-F725BDFEEEB4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3056845131"/>
      </p:ext>
    </p:extLst>
  </p:cSld>
  <p:clrMapOvr>
    <a:masterClrMapping/>
  </p:clrMapOvr>
  <p:transition advClick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06500"/>
            <a:ext cx="3471333" cy="38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9" y="1206500"/>
            <a:ext cx="3471333" cy="38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4E4E-3367-4A22-9ACC-823B2E51D7E4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2460964175"/>
      </p:ext>
    </p:extLst>
  </p:cSld>
  <p:clrMapOvr>
    <a:masterClrMapping/>
  </p:clrMapOvr>
  <p:transition advClick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3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4" y="1279263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4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B06D-D62D-4760-A948-B1DAAB517AFC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4220244078"/>
      </p:ext>
    </p:extLst>
  </p:cSld>
  <p:clrMapOvr>
    <a:masterClrMapping/>
  </p:clrMapOvr>
  <p:transition advClick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0852-50A9-4CD4-8F61-70E954814C6E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35344438"/>
      </p:ext>
    </p:extLst>
  </p:cSld>
  <p:clrMapOvr>
    <a:masterClrMapping/>
  </p:clrMapOvr>
  <p:transition advClick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C993-9F0F-4533-BE4E-03DFDBC16C90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804318506"/>
      </p:ext>
    </p:extLst>
  </p:cSld>
  <p:clrMapOvr>
    <a:masterClrMapping/>
  </p:clrMapOvr>
  <p:transition advClick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5" y="227543"/>
            <a:ext cx="3342570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5" y="1195920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3E8A-4F15-4FFB-8B2A-60AC3BBB3957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1312850876"/>
      </p:ext>
    </p:extLst>
  </p:cSld>
  <p:clrMapOvr>
    <a:masterClrMapping/>
  </p:clrMapOvr>
  <p:transition advClick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61AD-F258-4B8D-A38D-962A5854623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1676573417"/>
      </p:ext>
    </p:extLst>
  </p:cSld>
  <p:clrMapOvr>
    <a:masterClrMapping/>
  </p:clrMapOvr>
  <p:transition advClick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B675-EA39-4734-BC00-948AD2FDCE96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78647832"/>
      </p:ext>
    </p:extLst>
  </p:cSld>
  <p:clrMapOvr>
    <a:masterClrMapping/>
  </p:clrMapOvr>
  <p:transition advClick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8169" y="0"/>
            <a:ext cx="2391833" cy="158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71" y="0"/>
            <a:ext cx="7006167" cy="158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8040-5F74-4580-AAB1-2F68B0F856A6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252307285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389" y="2212136"/>
            <a:ext cx="91440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6" y="2743205"/>
            <a:ext cx="9163403" cy="21590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4975496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127000"/>
            <a:ext cx="8636000" cy="450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77333" y="5207000"/>
            <a:ext cx="3894667" cy="381000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© 2004 Pearson Addison-Wesley.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808080"/>
                </a:solidFill>
              </a:rPr>
              <a:t>18-</a:t>
            </a:r>
            <a:fld id="{EDB25023-E705-4944-BE47-CCCC6CE797BF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30216"/>
      </p:ext>
    </p:extLst>
  </p:cSld>
  <p:clrMapOvr>
    <a:masterClrMapping/>
  </p:clrMapOvr>
  <p:transition advClick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9"/>
            <a:ext cx="86360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2" y="5296963"/>
            <a:ext cx="2370667" cy="304271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963E0E56-5A38-4DFE-A07D-DB5488300D44}" type="datetime1">
              <a:rPr lang="en-US" sz="2000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12/12/2019</a:t>
            </a:fld>
            <a:endParaRPr lang="en-US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1338" y="5296963"/>
            <a:ext cx="3217333" cy="304271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endParaRPr lang="en-US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1333" y="5296963"/>
            <a:ext cx="2370667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CA78-918B-4E9C-A801-4A49C5895F8C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419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191000"/>
            <a:ext cx="10160000" cy="15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5400000">
            <a:off x="5007901" y="-4936463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146021"/>
            <a:ext cx="10160000" cy="224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904" y="5324740"/>
            <a:ext cx="4374444" cy="4154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 dirty="0">
                <a:solidFill>
                  <a:srgbClr val="FFFFFF"/>
                </a:solidFill>
              </a:rPr>
              <a:t>CUNA Mutual Group Proprietary </a:t>
            </a:r>
            <a:br>
              <a:rPr lang="en-US" altLang="en-US" sz="700" dirty="0">
                <a:solidFill>
                  <a:srgbClr val="FFFFFF"/>
                </a:solidFill>
              </a:rPr>
            </a:br>
            <a:r>
              <a:rPr lang="en-US" altLang="en-US" sz="700" dirty="0">
                <a:solidFill>
                  <a:srgbClr val="FFFFFF"/>
                </a:solidFill>
              </a:rPr>
              <a:t>Reproduction, Adaptation or Distribution Prohibited </a:t>
            </a:r>
            <a:br>
              <a:rPr lang="en-US" altLang="en-US" sz="700" dirty="0">
                <a:solidFill>
                  <a:srgbClr val="FFFFFF"/>
                </a:solidFill>
              </a:rPr>
            </a:br>
            <a:r>
              <a:rPr lang="en-US" altLang="en-US" sz="700" dirty="0">
                <a:solidFill>
                  <a:srgbClr val="FFFFFF"/>
                </a:solidFill>
              </a:rPr>
              <a:t>© CUNA Mutual Group </a:t>
            </a:r>
          </a:p>
        </p:txBody>
      </p:sp>
      <p:pic>
        <p:nvPicPr>
          <p:cNvPr id="9" name="Picture 7" descr="cmg_horiz_white_un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31" y="4642115"/>
            <a:ext cx="3859389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mg_tag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06" y="5421313"/>
            <a:ext cx="3859389" cy="14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777545"/>
            <a:ext cx="8636000" cy="590931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2730500"/>
            <a:ext cx="7112000" cy="381000"/>
          </a:xfr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38401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7899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7"/>
            <a:ext cx="8636000" cy="12003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5709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89" y="1119188"/>
            <a:ext cx="4496153" cy="3870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876" y="1119188"/>
            <a:ext cx="4497917" cy="3870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6394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78899"/>
            <a:ext cx="9144000" cy="4524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1279261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6641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1306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541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49586"/>
            <a:ext cx="3342570" cy="6463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195917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25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5092582" y="204895"/>
            <a:ext cx="3966267" cy="61685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5725887" y="2394860"/>
            <a:ext cx="4071258" cy="2625689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0396" y="611194"/>
            <a:ext cx="9163403" cy="3960813"/>
          </a:xfrm>
        </p:spPr>
        <p:txBody>
          <a:bodyPr anchor="ctr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5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103450"/>
            <a:ext cx="6096000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809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9860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6646" y="168011"/>
            <a:ext cx="544765" cy="48220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389" y="168011"/>
            <a:ext cx="6704542" cy="48220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3373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35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7190"/>
            <a:ext cx="8356600" cy="2983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281334" y="4762500"/>
            <a:ext cx="2201333" cy="63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051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55" y="643992"/>
            <a:ext cx="8610984" cy="4524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7855" y="1547813"/>
            <a:ext cx="8610984" cy="332791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9056" y="5210969"/>
            <a:ext cx="2079626" cy="39158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4278" y="5210969"/>
            <a:ext cx="3231444" cy="39158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4500" y="5142178"/>
            <a:ext cx="559153" cy="419364"/>
          </a:xfrm>
          <a:prstGeom prst="ellipse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BAD94D-AC59-4C34-AB5E-73AB3CA252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38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08"/>
          <p:cNvGrpSpPr>
            <a:grpSpLocks/>
          </p:cNvGrpSpPr>
          <p:nvPr userDrawn="1"/>
        </p:nvGrpSpPr>
        <p:grpSpPr bwMode="auto">
          <a:xfrm>
            <a:off x="3302004" y="1016002"/>
            <a:ext cx="6064250" cy="2397125"/>
            <a:chOff x="1872" y="768"/>
            <a:chExt cx="3438" cy="1812"/>
          </a:xfrm>
        </p:grpSpPr>
        <p:sp>
          <p:nvSpPr>
            <p:cNvPr id="4" name="Text Box 1042"/>
            <p:cNvSpPr txBox="1">
              <a:spLocks noChangeArrowheads="1"/>
            </p:cNvSpPr>
            <p:nvPr userDrawn="1"/>
          </p:nvSpPr>
          <p:spPr bwMode="auto">
            <a:xfrm rot="16200000">
              <a:off x="2527" y="378"/>
              <a:ext cx="465" cy="1392"/>
            </a:xfrm>
            <a:prstGeom prst="rect">
              <a:avLst/>
            </a:prstGeom>
            <a:solidFill>
              <a:srgbClr val="FFFF99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FFFF"/>
                  </a:solidFill>
                </a:rPr>
                <a:t> </a:t>
              </a:r>
              <a:r>
                <a: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 h a p t e r</a:t>
              </a:r>
            </a:p>
          </p:txBody>
        </p:sp>
        <p:sp>
          <p:nvSpPr>
            <p:cNvPr id="5" name="Rectangle 1052"/>
            <p:cNvSpPr>
              <a:spLocks noChangeArrowheads="1"/>
            </p:cNvSpPr>
            <p:nvPr userDrawn="1"/>
          </p:nvSpPr>
          <p:spPr bwMode="auto">
            <a:xfrm>
              <a:off x="1872" y="1008"/>
              <a:ext cx="19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seven</a:t>
              </a:r>
            </a:p>
          </p:txBody>
        </p:sp>
        <p:pic>
          <p:nvPicPr>
            <p:cNvPr id="6" name="Picture 1107" descr="number_sev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68"/>
              <a:ext cx="1326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055"/>
          <p:cNvSpPr>
            <a:spLocks noChangeArrowheads="1"/>
          </p:cNvSpPr>
          <p:nvPr/>
        </p:nvSpPr>
        <p:spPr bwMode="auto">
          <a:xfrm>
            <a:off x="254000" y="5524500"/>
            <a:ext cx="9652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EDB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1200">
                <a:solidFill>
                  <a:srgbClr val="808080"/>
                </a:solidFill>
                <a:latin typeface="Arial" panose="020B0604020202020204" pitchFamily="34" charset="0"/>
              </a:rPr>
              <a:t>© 2006 Prentice Hall Business Publishing   Economics  R. Glenn Hubbard, Anthony Patrick O’Brien—1</a:t>
            </a:r>
            <a:r>
              <a:rPr lang="en-US" sz="1200" baseline="30000">
                <a:solidFill>
                  <a:srgbClr val="808080"/>
                </a:solidFill>
                <a:latin typeface="Arial" panose="020B0604020202020204" pitchFamily="34" charset="0"/>
              </a:rPr>
              <a:t>st</a:t>
            </a:r>
            <a:r>
              <a:rPr lang="en-US" sz="1200">
                <a:solidFill>
                  <a:srgbClr val="808080"/>
                </a:solidFill>
                <a:latin typeface="Arial" panose="020B0604020202020204" pitchFamily="34" charset="0"/>
              </a:rPr>
              <a:t> ed.</a:t>
            </a:r>
          </a:p>
        </p:txBody>
      </p:sp>
      <p:sp>
        <p:nvSpPr>
          <p:cNvPr id="8" name="Line 1062"/>
          <p:cNvSpPr>
            <a:spLocks noChangeShapeType="1"/>
          </p:cNvSpPr>
          <p:nvPr/>
        </p:nvSpPr>
        <p:spPr bwMode="auto">
          <a:xfrm>
            <a:off x="3725337" y="4381500"/>
            <a:ext cx="601133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00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" name="Group 1094"/>
          <p:cNvGrpSpPr>
            <a:grpSpLocks/>
          </p:cNvGrpSpPr>
          <p:nvPr userDrawn="1"/>
        </p:nvGrpSpPr>
        <p:grpSpPr bwMode="auto">
          <a:xfrm>
            <a:off x="762000" y="825500"/>
            <a:ext cx="9144000" cy="3746500"/>
            <a:chOff x="432" y="624"/>
            <a:chExt cx="5184" cy="2832"/>
          </a:xfrm>
        </p:grpSpPr>
        <p:sp>
          <p:nvSpPr>
            <p:cNvPr id="10" name="Rectangle 1063"/>
            <p:cNvSpPr>
              <a:spLocks noChangeArrowheads="1"/>
            </p:cNvSpPr>
            <p:nvPr userDrawn="1"/>
          </p:nvSpPr>
          <p:spPr bwMode="auto">
            <a:xfrm>
              <a:off x="1872" y="1344"/>
              <a:ext cx="2064" cy="1824"/>
            </a:xfrm>
            <a:prstGeom prst="rect">
              <a:avLst/>
            </a:prstGeom>
            <a:solidFill>
              <a:srgbClr val="CC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1064"/>
            <p:cNvSpPr>
              <a:spLocks noChangeArrowheads="1"/>
            </p:cNvSpPr>
            <p:nvPr userDrawn="1"/>
          </p:nvSpPr>
          <p:spPr bwMode="auto">
            <a:xfrm>
              <a:off x="432" y="720"/>
              <a:ext cx="1608" cy="2736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065"/>
            <p:cNvSpPr>
              <a:spLocks noChangeArrowheads="1"/>
            </p:cNvSpPr>
            <p:nvPr userDrawn="1"/>
          </p:nvSpPr>
          <p:spPr bwMode="auto">
            <a:xfrm>
              <a:off x="3504" y="624"/>
              <a:ext cx="2112" cy="2064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1102"/>
          <p:cNvSpPr>
            <a:spLocks noChangeArrowheads="1"/>
          </p:cNvSpPr>
          <p:nvPr userDrawn="1"/>
        </p:nvSpPr>
        <p:spPr bwMode="auto">
          <a:xfrm>
            <a:off x="4656667" y="4572000"/>
            <a:ext cx="5080000" cy="381000"/>
          </a:xfrm>
          <a:prstGeom prst="rect">
            <a:avLst/>
          </a:prstGeom>
          <a:solidFill>
            <a:srgbClr val="E0E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1103"/>
          <p:cNvSpPr txBox="1">
            <a:spLocks noChangeArrowheads="1"/>
          </p:cNvSpPr>
          <p:nvPr userDrawn="1"/>
        </p:nvSpPr>
        <p:spPr bwMode="auto">
          <a:xfrm>
            <a:off x="4656667" y="4635501"/>
            <a:ext cx="461767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1800" b="1">
                <a:solidFill>
                  <a:srgbClr val="000000"/>
                </a:solidFill>
                <a:latin typeface="Helvetica" pitchFamily="34" charset="0"/>
              </a:rPr>
              <a:t>Prepared by: Fernando &amp; Yvonn Quijano</a:t>
            </a:r>
          </a:p>
        </p:txBody>
      </p:sp>
      <p:sp>
        <p:nvSpPr>
          <p:cNvPr id="190483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677333" y="2730500"/>
            <a:ext cx="7704667" cy="1460500"/>
          </a:xfrm>
          <a:solidFill>
            <a:srgbClr val="EEEDBD">
              <a:alpha val="30000"/>
            </a:srgbClr>
          </a:solidFill>
          <a:extLs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bIns="45720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94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FF83-39B0-4AED-9F7E-5458651240CF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24119110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9C39-94E6-403F-9663-0232D9CC7F9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30705268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06500"/>
            <a:ext cx="3471333" cy="38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9" y="1206500"/>
            <a:ext cx="3471333" cy="38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AB13-5D3A-40FA-9188-F361065E42DA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34140394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3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1279263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BBE2E-7826-44EA-8BEF-573A0D6F964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316683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8" t="38194"/>
          <a:stretch/>
        </p:blipFill>
        <p:spPr>
          <a:xfrm>
            <a:off x="0" y="0"/>
            <a:ext cx="10160000" cy="5309189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2881248" y="1323975"/>
            <a:ext cx="6319442" cy="3650456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30389" y="128989"/>
            <a:ext cx="3617736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3" name="Rectangle 32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8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7E39-518C-4E60-A093-324D3D2F3180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33734174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0B1E-51BF-434B-AEE8-694BE2608333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23980462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227542"/>
            <a:ext cx="3342570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4" y="1195920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629E-1EAA-49BB-9206-425F39270F32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4347181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47525-480E-447C-BB26-AC8BEE2DAA6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20362206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A4F9-8B24-44A9-B6F9-BF7780BFADA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29348968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8169" y="0"/>
            <a:ext cx="2391833" cy="158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70" y="0"/>
            <a:ext cx="7006167" cy="158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183D-F648-4DE4-98AF-025A24FEBFF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21580302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2669" y="0"/>
            <a:ext cx="9567333" cy="158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B82B-7C24-4E36-8DE2-7C2029837E29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31774675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9" y="0"/>
            <a:ext cx="9567333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206500"/>
            <a:ext cx="3471333" cy="38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64669" y="1206500"/>
            <a:ext cx="3471333" cy="12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64669" y="1460500"/>
            <a:ext cx="3471333" cy="12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D799-38BA-41E1-99E9-45DC5313EC84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26849426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9" y="0"/>
            <a:ext cx="9567333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206500"/>
            <a:ext cx="7112000" cy="38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9673-DED3-457F-8BB7-7C338F1B970A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20217587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8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2" y="5296962"/>
            <a:ext cx="2370667" cy="304271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2EA651E9-EDDD-410E-BA68-9036C6895F66}" type="datetime1">
              <a:rPr lang="en-US" sz="2000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12/12/2019</a:t>
            </a:fld>
            <a:endParaRPr lang="en-US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1337" y="5296962"/>
            <a:ext cx="3217333" cy="304271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endParaRPr lang="en-US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BD457-0E31-4DB3-ACE7-9095CC824B2B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02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4975493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464"/>
            <a:ext cx="4023360" cy="52700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3856574" y="1448780"/>
            <a:ext cx="579194" cy="24561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52643" y="685101"/>
            <a:ext cx="3010959" cy="2391142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921544" y="690563"/>
            <a:ext cx="4660194" cy="43338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281337" y="4762500"/>
            <a:ext cx="2201333" cy="63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82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105838"/>
            <a:ext cx="91440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333" y="836353"/>
            <a:ext cx="4489098" cy="533135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333" y="1369482"/>
            <a:ext cx="4489098" cy="3678767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480" y="836353"/>
            <a:ext cx="4490861" cy="533135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480" y="1369482"/>
            <a:ext cx="4490861" cy="3678767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160000" cy="55181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389" y="1210999"/>
            <a:ext cx="2639382" cy="129266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316223" y="975804"/>
            <a:ext cx="4151630" cy="28414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049523" y="398366"/>
            <a:ext cx="4685030" cy="512444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423333" y="2422263"/>
            <a:ext cx="4489098" cy="263596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8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6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2751668" y="2506861"/>
            <a:ext cx="6424846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61147" y="3159528"/>
            <a:ext cx="6424846" cy="851958"/>
          </a:xfrm>
        </p:spPr>
        <p:txBody>
          <a:bodyPr lIns="0" tIns="0" rIns="0" bIns="0"/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23" name="Rectangle 4"/>
          <p:cNvSpPr/>
          <p:nvPr userDrawn="1"/>
        </p:nvSpPr>
        <p:spPr>
          <a:xfrm>
            <a:off x="0" y="-5575"/>
            <a:ext cx="3924293" cy="3689256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2100040" y="-5575"/>
            <a:ext cx="3951987" cy="11381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100040" y="-5575"/>
            <a:ext cx="3951987" cy="1138149"/>
          </a:xfrm>
          <a:prstGeom prst="triangle">
            <a:avLst/>
          </a:pr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4"/>
          <p:cNvSpPr/>
          <p:nvPr userDrawn="1"/>
        </p:nvSpPr>
        <p:spPr>
          <a:xfrm>
            <a:off x="0" y="-5575"/>
            <a:ext cx="3924293" cy="3689256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00037" y="-12019"/>
            <a:ext cx="1136882" cy="6632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236919" y="-12019"/>
            <a:ext cx="690596" cy="6632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173" y="542833"/>
            <a:ext cx="4285859" cy="49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4176922" y="5426944"/>
            <a:ext cx="5784496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rgbClr val="292934"/>
                </a:solidFill>
                <a:latin typeface="Arial Narrow" pitchFamily="34" charset="0"/>
              </a:rPr>
              <a:t>CUNA Mutual Group Proprietary |  Reproduction, Adaptation or Distribution Prohibited |  © 2016 CUNA Mutual Group, All Rights Reserved.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666343"/>
            <a:ext cx="10160000" cy="60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950"/>
          <a:stretch/>
        </p:blipFill>
        <p:spPr>
          <a:xfrm>
            <a:off x="0" y="0"/>
            <a:ext cx="8572500" cy="5715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3602428" y="-1"/>
            <a:ext cx="5556086" cy="5723220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0" y="3280229"/>
            <a:ext cx="759931" cy="2434770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405" y="963349"/>
            <a:ext cx="4734103" cy="892552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26404" y="1881195"/>
            <a:ext cx="4774796" cy="319155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b="6451"/>
          <a:stretch/>
        </p:blipFill>
        <p:spPr>
          <a:xfrm>
            <a:off x="2" y="2133362"/>
            <a:ext cx="1030567" cy="3581638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5" name="Rectangle 34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8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" y="28444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25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43703" y="314333"/>
            <a:ext cx="5679722" cy="476249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814" y="1195616"/>
            <a:ext cx="3427236" cy="3900261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01814" y="315649"/>
            <a:ext cx="3421944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" y="28444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25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91431" y="3980345"/>
            <a:ext cx="60960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52500"/>
            <a:ext cx="6096000" cy="2987146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1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89" y="108986"/>
            <a:ext cx="91440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30396" y="866776"/>
            <a:ext cx="9163403" cy="421323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24856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389" y="108986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0395" y="887768"/>
            <a:ext cx="4627382" cy="4192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198597" y="1372810"/>
            <a:ext cx="4438650" cy="37052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89626" y="891612"/>
            <a:ext cx="4456592" cy="427037"/>
          </a:xfrm>
          <a:prstGeom prst="rect">
            <a:avLst/>
          </a:prstGeom>
        </p:spPr>
        <p:txBody>
          <a:bodyPr anchor="ctr"/>
          <a:lstStyle>
            <a:lvl1pPr marL="0" indent="0" algn="ctr" defTabSz="761940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"/>
            <a:ext cx="10160000" cy="5277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0389" y="1483629"/>
            <a:ext cx="91440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0" y="2139724"/>
            <a:ext cx="4859262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388299" y="2108227"/>
            <a:ext cx="0" cy="160020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4975493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549233" y="2161862"/>
            <a:ext cx="4360299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"/>
            <a:ext cx="5564698" cy="5277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2148" y="2455098"/>
            <a:ext cx="4901266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0" y="3153395"/>
            <a:ext cx="4859262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4975493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64698" y="0"/>
            <a:ext cx="4595302" cy="52705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292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90138" y="1362201"/>
            <a:ext cx="4379725" cy="2544286"/>
            <a:chOff x="2242690" y="1898895"/>
            <a:chExt cx="4379722" cy="2544286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4379722" cy="25442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3900" b="1" kern="0" baseline="3000" dirty="0">
                  <a:solidFill>
                    <a:srgbClr val="FFFFFF"/>
                  </a:solidFill>
                  <a:latin typeface="Rockwell" panose="02060603020205020403" pitchFamily="18" charset="0"/>
                </a:rPr>
                <a:t>Q  A</a:t>
              </a:r>
              <a:endParaRPr lang="en-US" sz="23900" b="1" baseline="3000" dirty="0">
                <a:solidFill>
                  <a:srgbClr val="FFFFFF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061703" y="2424181"/>
              <a:ext cx="971740" cy="15081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800" kern="0" baseline="3000" dirty="0">
                  <a:solidFill>
                    <a:srgbClr val="DC661D"/>
                  </a:solidFill>
                  <a:latin typeface="Arial"/>
                </a:rPr>
                <a:t>&amp;</a:t>
              </a:r>
              <a:endParaRPr lang="en-US" sz="2400" baseline="3000" dirty="0">
                <a:solidFill>
                  <a:srgbClr val="DC66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4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4"/>
            <a:ext cx="10160001" cy="5714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0" y="3179914"/>
            <a:ext cx="3557564" cy="2535089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7"/>
          <a:stretch/>
        </p:blipFill>
        <p:spPr bwMode="auto">
          <a:xfrm>
            <a:off x="723781" y="1563013"/>
            <a:ext cx="6279707" cy="7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hlinkClick r:id="rId4"/>
          </p:cNvPr>
          <p:cNvSpPr txBox="1"/>
          <p:nvPr userDrawn="1"/>
        </p:nvSpPr>
        <p:spPr>
          <a:xfrm>
            <a:off x="7592768" y="5234786"/>
            <a:ext cx="24245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www.cunamutual.com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527344" y="2471138"/>
            <a:ext cx="535444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Twitter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81" y="4930604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LinkedIn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08" y="4917943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acebook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31" y="4917938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YouTube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8" y="4917938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Blogger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81" y="4917939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Google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008" y="4917939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5007901" y="-4956018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H="1" flipV="1">
            <a:off x="4998718" y="552530"/>
            <a:ext cx="162575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56896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325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81" y="2151820"/>
            <a:ext cx="6197438" cy="7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9121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505544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81986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1134194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1448519"/>
            <a:ext cx="2407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60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4975496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160000" cy="4415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entagon 12"/>
          <p:cNvSpPr/>
          <p:nvPr userDrawn="1"/>
        </p:nvSpPr>
        <p:spPr>
          <a:xfrm>
            <a:off x="0" y="0"/>
            <a:ext cx="4698609" cy="5278074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endParaRPr lang="en-US" sz="2640">
              <a:solidFill>
                <a:srgbClr val="29293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926" y="1836884"/>
            <a:ext cx="3545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5364688" y="1272053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1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364688" y="201154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4688" y="2751046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5364688" y="3369557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4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364688" y="2577479"/>
            <a:ext cx="3957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364688" y="3267289"/>
            <a:ext cx="3957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364688" y="1823499"/>
            <a:ext cx="3957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926" y="1038803"/>
            <a:ext cx="3545304" cy="665163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898650"/>
            <a:ext cx="3545456" cy="108108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938838" y="2011363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924093" y="1272053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933924" y="2751046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968336" y="3369557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9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4146021"/>
            <a:ext cx="10160000" cy="224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69056" y="1983907"/>
            <a:ext cx="8636000" cy="553998"/>
          </a:xfrm>
        </p:spPr>
        <p:txBody>
          <a:bodyPr lIns="0" tIns="0" rIns="0" bIns="0" anchor="b"/>
          <a:lstStyle>
            <a:lvl1pPr algn="ctr">
              <a:defRPr sz="360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69056" y="2636574"/>
            <a:ext cx="8636000" cy="851958"/>
          </a:xfrm>
        </p:spPr>
        <p:txBody>
          <a:bodyPr lIns="0" tIns="0" rIns="0" bIns="0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4191513"/>
            <a:ext cx="10160000" cy="152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82904" y="5238471"/>
            <a:ext cx="4374444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Arial Narrow" pitchFamily="34" charset="0"/>
              </a:rPr>
              <a:t>CUNA Mutual Group Proprietary </a:t>
            </a:r>
            <a:br>
              <a:rPr lang="en-US" sz="700" dirty="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US" sz="700" dirty="0">
                <a:solidFill>
                  <a:srgbClr val="FFFFFF"/>
                </a:solidFill>
                <a:latin typeface="Arial Narrow" pitchFamily="34" charset="0"/>
              </a:rPr>
              <a:t>Reproduction, Adaptation or Distribution Prohibited </a:t>
            </a:r>
            <a:br>
              <a:rPr lang="en-US" sz="700" dirty="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US" sz="700" dirty="0">
                <a:solidFill>
                  <a:srgbClr val="FFFFFF"/>
                </a:solidFill>
                <a:latin typeface="Arial Narrow" pitchFamily="34" charset="0"/>
              </a:rPr>
              <a:t>© 2016 CUNA Mutual Group,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95" y="4493010"/>
            <a:ext cx="2167132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2751668" y="2506861"/>
            <a:ext cx="6424846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61147" y="3159528"/>
            <a:ext cx="6424846" cy="851958"/>
          </a:xfrm>
        </p:spPr>
        <p:txBody>
          <a:bodyPr lIns="0" tIns="0" rIns="0" bIns="0"/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23" name="Rectangle 4"/>
          <p:cNvSpPr/>
          <p:nvPr userDrawn="1"/>
        </p:nvSpPr>
        <p:spPr>
          <a:xfrm>
            <a:off x="0" y="-5575"/>
            <a:ext cx="3924293" cy="3689256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2100040" y="-5575"/>
            <a:ext cx="3951987" cy="11381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100040" y="-5575"/>
            <a:ext cx="3951987" cy="1138149"/>
          </a:xfrm>
          <a:prstGeom prst="triangle">
            <a:avLst/>
          </a:pr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4"/>
          <p:cNvSpPr/>
          <p:nvPr userDrawn="1"/>
        </p:nvSpPr>
        <p:spPr>
          <a:xfrm>
            <a:off x="0" y="-5575"/>
            <a:ext cx="3924293" cy="3689256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00037" y="-12019"/>
            <a:ext cx="1136882" cy="6632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236919" y="-12019"/>
            <a:ext cx="690596" cy="6632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173" y="542833"/>
            <a:ext cx="4285859" cy="49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4176922" y="5426944"/>
            <a:ext cx="5784496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rgbClr val="292934"/>
                </a:solidFill>
                <a:latin typeface="Arial Narrow" pitchFamily="34" charset="0"/>
              </a:rPr>
              <a:t>CUNA Mutual Group Proprietary |  Reproduction, Adaptation or Distribution Prohibited |  © 2016 CUNA Mutual Group, All Rights Reserved.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666343"/>
            <a:ext cx="10160000" cy="60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4975496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160000" cy="4415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entagon 12"/>
          <p:cNvSpPr/>
          <p:nvPr userDrawn="1"/>
        </p:nvSpPr>
        <p:spPr>
          <a:xfrm>
            <a:off x="0" y="0"/>
            <a:ext cx="4698609" cy="5278074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endParaRPr lang="en-US" sz="2640">
              <a:solidFill>
                <a:srgbClr val="29293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926" y="1836884"/>
            <a:ext cx="3545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5364688" y="1272053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1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364688" y="201154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4688" y="2751046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5364688" y="3369557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4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364688" y="2577479"/>
            <a:ext cx="3957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364688" y="3267289"/>
            <a:ext cx="3957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364688" y="1823499"/>
            <a:ext cx="3957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926" y="1038803"/>
            <a:ext cx="3545304" cy="665163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898650"/>
            <a:ext cx="3545456" cy="108108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938838" y="2011363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924093" y="1272053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933924" y="2751046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968336" y="3369557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581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24" r="717" b="15780"/>
          <a:stretch/>
        </p:blipFill>
        <p:spPr>
          <a:xfrm flipH="1">
            <a:off x="0" y="0"/>
            <a:ext cx="9036804" cy="5715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06400" y="2394860"/>
            <a:ext cx="4071258" cy="2625689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57479" y="611195"/>
            <a:ext cx="6609036" cy="3496351"/>
          </a:xfrm>
        </p:spPr>
        <p:txBody>
          <a:bodyPr anchor="ctr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3" name="Rectangle 32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1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24" r="717" b="15780"/>
          <a:stretch/>
        </p:blipFill>
        <p:spPr>
          <a:xfrm>
            <a:off x="1123197" y="0"/>
            <a:ext cx="9036804" cy="5715000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423332" y="733577"/>
            <a:ext cx="6282267" cy="3292740"/>
          </a:xfr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1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4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13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3" y="864223"/>
            <a:ext cx="9163403" cy="421578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0160000" cy="637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1"/>
          <p:cNvSpPr txBox="1">
            <a:spLocks/>
          </p:cNvSpPr>
          <p:nvPr userDrawn="1"/>
        </p:nvSpPr>
        <p:spPr bwMode="auto">
          <a:xfrm>
            <a:off x="1" y="105462"/>
            <a:ext cx="1016932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kern="0" dirty="0">
                <a:solidFill>
                  <a:srgbClr val="FFFFFF"/>
                </a:solidFill>
                <a:latin typeface="Rockwell" panose="02060603020205020403" pitchFamily="18" charset="0"/>
              </a:rPr>
              <a:t>Click to Edit Title</a:t>
            </a:r>
            <a:endParaRPr lang="en-US" sz="2400" b="1" kern="0" dirty="0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89" y="108986"/>
            <a:ext cx="9144000" cy="4924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89" y="866776"/>
            <a:ext cx="4496153" cy="421323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883" y="866776"/>
            <a:ext cx="4497917" cy="421323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2128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V="1">
            <a:off x="4975496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25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4"/>
            <a:ext cx="10160001" cy="5714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097838" y="2783068"/>
            <a:ext cx="1907886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965" y="1301296"/>
            <a:ext cx="5491164" cy="140970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965" y="3120571"/>
            <a:ext cx="5491164" cy="1409700"/>
          </a:xfrm>
        </p:spPr>
        <p:txBody>
          <a:bodyPr anchor="t"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5287529"/>
            <a:ext cx="10160004" cy="427473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-1" y="3178417"/>
            <a:ext cx="2980996" cy="2124231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4975493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160000" cy="5271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07604" y="3323991"/>
            <a:ext cx="5994400" cy="174771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2323" y="1003303"/>
            <a:ext cx="6695767" cy="2251075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195260" indent="0">
              <a:buNone/>
              <a:defRPr/>
            </a:lvl2pPr>
            <a:lvl3pPr marL="434971" indent="0">
              <a:buNone/>
              <a:defRPr/>
            </a:lvl3pPr>
            <a:lvl4pPr marL="615944" indent="0">
              <a:buNone/>
              <a:defRPr/>
            </a:lvl4pPr>
            <a:lvl5pPr marL="841365" indent="0">
              <a:buNone/>
              <a:defRPr/>
            </a:lvl5pPr>
          </a:lstStyle>
          <a:p>
            <a:pPr lvl="0"/>
            <a:r>
              <a:rPr lang="en-US" sz="4800" b="0" spc="300" baseline="0" dirty="0">
                <a:solidFill>
                  <a:schemeClr val="bg1"/>
                </a:solidFill>
                <a:latin typeface="Rockwell" panose="02060603020205020403" pitchFamily="18" charset="0"/>
              </a:rPr>
              <a:t>Click to Edit Transition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5007901" y="-4956684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4975493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325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570" y="3672418"/>
            <a:ext cx="86360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389" y="2212136"/>
            <a:ext cx="91440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6" y="2743205"/>
            <a:ext cx="9163403" cy="21590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4975496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5092582" y="204895"/>
            <a:ext cx="3966267" cy="61685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5725887" y="2394860"/>
            <a:ext cx="4071258" cy="2625689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0396" y="611194"/>
            <a:ext cx="9163403" cy="3960813"/>
          </a:xfrm>
        </p:spPr>
        <p:txBody>
          <a:bodyPr anchor="ctr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3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8" t="38194"/>
          <a:stretch/>
        </p:blipFill>
        <p:spPr>
          <a:xfrm>
            <a:off x="0" y="0"/>
            <a:ext cx="10160000" cy="5309189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2881248" y="1323975"/>
            <a:ext cx="6319442" cy="3650456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30389" y="128989"/>
            <a:ext cx="3617736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3" name="Rectangle 32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4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4975493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464"/>
            <a:ext cx="4023360" cy="52700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3856574" y="1448780"/>
            <a:ext cx="579194" cy="24561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52643" y="685101"/>
            <a:ext cx="3010959" cy="2391142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921544" y="690563"/>
            <a:ext cx="4660194" cy="43338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105838"/>
            <a:ext cx="91440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333" y="836353"/>
            <a:ext cx="4489098" cy="533135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333" y="1369482"/>
            <a:ext cx="4489098" cy="3678767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480" y="836353"/>
            <a:ext cx="4490861" cy="533135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480" y="1369482"/>
            <a:ext cx="4490861" cy="3678767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160000" cy="55181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389" y="1210999"/>
            <a:ext cx="2639382" cy="129266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316223" y="975804"/>
            <a:ext cx="4151630" cy="28414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049523" y="398366"/>
            <a:ext cx="4685030" cy="512444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423333" y="2422263"/>
            <a:ext cx="4489098" cy="263596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8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2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950"/>
          <a:stretch/>
        </p:blipFill>
        <p:spPr>
          <a:xfrm>
            <a:off x="0" y="0"/>
            <a:ext cx="8572500" cy="5715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3602428" y="-1"/>
            <a:ext cx="5556086" cy="5723220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0" y="3280229"/>
            <a:ext cx="759931" cy="2434770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405" y="963349"/>
            <a:ext cx="4734103" cy="892552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26404" y="1881195"/>
            <a:ext cx="4774796" cy="319155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b="6451"/>
          <a:stretch/>
        </p:blipFill>
        <p:spPr>
          <a:xfrm>
            <a:off x="2" y="2133362"/>
            <a:ext cx="1030567" cy="3581638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5" name="Rectangle 34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8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24" r="717" b="15780"/>
          <a:stretch/>
        </p:blipFill>
        <p:spPr>
          <a:xfrm flipH="1">
            <a:off x="0" y="0"/>
            <a:ext cx="9036804" cy="5715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06400" y="2394860"/>
            <a:ext cx="4071258" cy="2625689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57479" y="611195"/>
            <a:ext cx="6609036" cy="3496351"/>
          </a:xfrm>
        </p:spPr>
        <p:txBody>
          <a:bodyPr anchor="ctr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3" name="Rectangle 32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0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" y="28444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25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43703" y="314333"/>
            <a:ext cx="5679722" cy="476249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814" y="1195616"/>
            <a:ext cx="3427236" cy="3900261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01814" y="315649"/>
            <a:ext cx="3421944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" y="28444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25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91431" y="3980345"/>
            <a:ext cx="60960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52500"/>
            <a:ext cx="6096000" cy="2987146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89" y="108986"/>
            <a:ext cx="91440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30396" y="866776"/>
            <a:ext cx="9163403" cy="421323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6982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389" y="108986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0395" y="887768"/>
            <a:ext cx="4627382" cy="4192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198597" y="1372810"/>
            <a:ext cx="4438650" cy="37052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89626" y="891612"/>
            <a:ext cx="4456592" cy="427037"/>
          </a:xfrm>
          <a:prstGeom prst="rect">
            <a:avLst/>
          </a:prstGeom>
        </p:spPr>
        <p:txBody>
          <a:bodyPr anchor="ctr"/>
          <a:lstStyle>
            <a:lvl1pPr marL="0" indent="0" algn="ctr" defTabSz="761940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6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"/>
            <a:ext cx="10160000" cy="5277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0389" y="1483629"/>
            <a:ext cx="91440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0" y="2139724"/>
            <a:ext cx="4859262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388299" y="2108227"/>
            <a:ext cx="0" cy="160020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4975493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549233" y="2161862"/>
            <a:ext cx="4360299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"/>
            <a:ext cx="5564698" cy="5277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2148" y="2455098"/>
            <a:ext cx="4901266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0" y="3153395"/>
            <a:ext cx="4859262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4975493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64698" y="0"/>
            <a:ext cx="4595302" cy="52705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292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90138" y="1362201"/>
            <a:ext cx="4379725" cy="2544286"/>
            <a:chOff x="2242690" y="1898895"/>
            <a:chExt cx="4379722" cy="2544286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4379722" cy="25442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3900" b="1" kern="0" baseline="3000" dirty="0">
                  <a:solidFill>
                    <a:srgbClr val="FFFFFF"/>
                  </a:solidFill>
                  <a:latin typeface="Rockwell" panose="02060603020205020403" pitchFamily="18" charset="0"/>
                </a:rPr>
                <a:t>Q  A</a:t>
              </a:r>
              <a:endParaRPr lang="en-US" sz="23900" b="1" baseline="3000" dirty="0">
                <a:solidFill>
                  <a:srgbClr val="FFFFFF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061703" y="2424181"/>
              <a:ext cx="971740" cy="15081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800" kern="0" baseline="3000" dirty="0">
                  <a:solidFill>
                    <a:srgbClr val="DC661D"/>
                  </a:solidFill>
                  <a:latin typeface="Arial"/>
                </a:rPr>
                <a:t>&amp;</a:t>
              </a:r>
              <a:endParaRPr lang="en-US" sz="2400" baseline="3000" dirty="0">
                <a:solidFill>
                  <a:srgbClr val="DC66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4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4"/>
            <a:ext cx="10160001" cy="5714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0" y="3179914"/>
            <a:ext cx="3557564" cy="2535089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7"/>
          <a:stretch/>
        </p:blipFill>
        <p:spPr bwMode="auto">
          <a:xfrm>
            <a:off x="723781" y="1563013"/>
            <a:ext cx="6279707" cy="7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hlinkClick r:id="rId4"/>
          </p:cNvPr>
          <p:cNvSpPr txBox="1"/>
          <p:nvPr userDrawn="1"/>
        </p:nvSpPr>
        <p:spPr>
          <a:xfrm>
            <a:off x="7592768" y="5234786"/>
            <a:ext cx="24245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www.cunamutual.com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527344" y="2471138"/>
            <a:ext cx="535444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Twitter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81" y="4930604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LinkedIn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08" y="4917943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acebook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31" y="4917938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YouTube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8" y="4917938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Blogger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81" y="4917939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Google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008" y="4917939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3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5007901" y="-4956018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H="1" flipV="1">
            <a:off x="4998718" y="552530"/>
            <a:ext cx="162575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56896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325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81" y="2151820"/>
            <a:ext cx="6197438" cy="7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9121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505544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81986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1134194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1448519"/>
            <a:ext cx="2407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60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4146021"/>
            <a:ext cx="10160000" cy="224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69056" y="1983907"/>
            <a:ext cx="8636000" cy="553998"/>
          </a:xfrm>
        </p:spPr>
        <p:txBody>
          <a:bodyPr lIns="0" tIns="0" rIns="0" bIns="0" anchor="b"/>
          <a:lstStyle>
            <a:lvl1pPr algn="ctr">
              <a:defRPr sz="360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69056" y="2636574"/>
            <a:ext cx="8636000" cy="851958"/>
          </a:xfrm>
        </p:spPr>
        <p:txBody>
          <a:bodyPr lIns="0" tIns="0" rIns="0" bIns="0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4191514"/>
            <a:ext cx="10160000" cy="152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82904" y="5238471"/>
            <a:ext cx="4374444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Arial Narrow" pitchFamily="34" charset="0"/>
              </a:rPr>
              <a:t>CUNA Mutual Group Proprietary </a:t>
            </a:r>
            <a:br>
              <a:rPr lang="en-US" sz="700" dirty="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US" sz="700" dirty="0">
                <a:solidFill>
                  <a:srgbClr val="FFFFFF"/>
                </a:solidFill>
                <a:latin typeface="Arial Narrow" pitchFamily="34" charset="0"/>
              </a:rPr>
              <a:t>Reproduction, Adaptation or Distribution Prohibited </a:t>
            </a:r>
            <a:br>
              <a:rPr lang="en-US" sz="700" dirty="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US" sz="700" dirty="0">
                <a:solidFill>
                  <a:srgbClr val="FFFFFF"/>
                </a:solidFill>
                <a:latin typeface="Arial Narrow" pitchFamily="34" charset="0"/>
              </a:rPr>
              <a:t>© 2016 CUNA Mutual Group,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95" y="4493010"/>
            <a:ext cx="2167132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24" r="717" b="15780"/>
          <a:stretch/>
        </p:blipFill>
        <p:spPr>
          <a:xfrm>
            <a:off x="1123197" y="0"/>
            <a:ext cx="9036804" cy="5715000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423332" y="733577"/>
            <a:ext cx="6282267" cy="3292740"/>
          </a:xfr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1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5270503"/>
            <a:ext cx="10160004" cy="444501"/>
            <a:chOff x="0" y="5270500"/>
            <a:chExt cx="10160004" cy="44450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4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5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2751668" y="2506861"/>
            <a:ext cx="6424846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61148" y="3159528"/>
            <a:ext cx="6424846" cy="851958"/>
          </a:xfrm>
        </p:spPr>
        <p:txBody>
          <a:bodyPr lIns="0" tIns="0" rIns="0" bIns="0"/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23" name="Rectangle 4"/>
          <p:cNvSpPr/>
          <p:nvPr userDrawn="1"/>
        </p:nvSpPr>
        <p:spPr>
          <a:xfrm>
            <a:off x="0" y="-5575"/>
            <a:ext cx="3924293" cy="3689256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2100041" y="-5575"/>
            <a:ext cx="3951987" cy="11381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100041" y="-5575"/>
            <a:ext cx="3951987" cy="1138149"/>
          </a:xfrm>
          <a:prstGeom prst="triangle">
            <a:avLst/>
          </a:pr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4"/>
          <p:cNvSpPr/>
          <p:nvPr userDrawn="1"/>
        </p:nvSpPr>
        <p:spPr>
          <a:xfrm>
            <a:off x="0" y="-5575"/>
            <a:ext cx="3924293" cy="3689256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00037" y="-12019"/>
            <a:ext cx="1136882" cy="6632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236919" y="-12019"/>
            <a:ext cx="690596" cy="6632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174" y="542834"/>
            <a:ext cx="4285859" cy="49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4176922" y="5426944"/>
            <a:ext cx="5784496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rgbClr val="292934"/>
                </a:solidFill>
                <a:latin typeface="Arial Narrow" pitchFamily="34" charset="0"/>
              </a:rPr>
              <a:t>CUNA Mutual Group Proprietary |  Reproduction, Adaptation or Distribution Prohibited |  © 2016 CUNA Mutual Group, All Rights Reserved.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666343"/>
            <a:ext cx="10160000" cy="60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9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4975497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"/>
            <a:ext cx="10160000" cy="4415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entagon 12"/>
          <p:cNvSpPr/>
          <p:nvPr userDrawn="1"/>
        </p:nvSpPr>
        <p:spPr>
          <a:xfrm>
            <a:off x="1" y="1"/>
            <a:ext cx="4698609" cy="5278074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endParaRPr lang="en-US" sz="2640">
              <a:solidFill>
                <a:srgbClr val="29293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926" y="1836884"/>
            <a:ext cx="3545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5364688" y="1272053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1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364688" y="201154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4688" y="2751046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5364688" y="3369557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4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364688" y="2577479"/>
            <a:ext cx="3957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364688" y="3267289"/>
            <a:ext cx="3957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364688" y="1823499"/>
            <a:ext cx="3957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926" y="1038803"/>
            <a:ext cx="3545304" cy="665163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898650"/>
            <a:ext cx="3545456" cy="108108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938838" y="2011363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924094" y="1272053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933925" y="2751046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968336" y="3369557"/>
            <a:ext cx="367665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392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24" r="717" b="15780"/>
          <a:stretch/>
        </p:blipFill>
        <p:spPr>
          <a:xfrm flipH="1">
            <a:off x="0" y="0"/>
            <a:ext cx="9036804" cy="5715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06400" y="2394861"/>
            <a:ext cx="4071258" cy="2625689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57479" y="611196"/>
            <a:ext cx="6609036" cy="3496351"/>
          </a:xfrm>
        </p:spPr>
        <p:txBody>
          <a:bodyPr anchor="ctr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5270504"/>
            <a:ext cx="10160004" cy="444501"/>
            <a:chOff x="0" y="5270500"/>
            <a:chExt cx="10160004" cy="444501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3" name="Rectangle 32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9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24" r="717" b="15780"/>
          <a:stretch/>
        </p:blipFill>
        <p:spPr>
          <a:xfrm>
            <a:off x="1123197" y="0"/>
            <a:ext cx="9036804" cy="5715000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423332" y="733577"/>
            <a:ext cx="6282267" cy="3292740"/>
          </a:xfr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1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5270504"/>
            <a:ext cx="10160004" cy="444501"/>
            <a:chOff x="0" y="5270500"/>
            <a:chExt cx="10160004" cy="44450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4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4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4" y="864224"/>
            <a:ext cx="9163403" cy="421578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0160000" cy="637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1"/>
          <p:cNvSpPr txBox="1">
            <a:spLocks/>
          </p:cNvSpPr>
          <p:nvPr userDrawn="1"/>
        </p:nvSpPr>
        <p:spPr bwMode="auto">
          <a:xfrm>
            <a:off x="1" y="105463"/>
            <a:ext cx="1016932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kern="0" dirty="0">
                <a:solidFill>
                  <a:srgbClr val="FFFFFF"/>
                </a:solidFill>
                <a:latin typeface="Rockwell" panose="02060603020205020403" pitchFamily="18" charset="0"/>
              </a:rPr>
              <a:t>Click to Edit Title</a:t>
            </a:r>
            <a:endParaRPr lang="en-US" sz="2400" b="1" kern="0" dirty="0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89" y="108988"/>
            <a:ext cx="9144000" cy="4924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89" y="866776"/>
            <a:ext cx="4496153" cy="421323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884" y="866776"/>
            <a:ext cx="4497917" cy="421323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2128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V="1">
            <a:off x="4975497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29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5"/>
            <a:ext cx="10160001" cy="5714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097838" y="2783068"/>
            <a:ext cx="1907886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965" y="1301296"/>
            <a:ext cx="5491164" cy="140970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965" y="3120571"/>
            <a:ext cx="5491164" cy="1409700"/>
          </a:xfrm>
        </p:spPr>
        <p:txBody>
          <a:bodyPr anchor="t"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5287529"/>
            <a:ext cx="10160004" cy="427473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-1" y="3178418"/>
            <a:ext cx="2980996" cy="2124231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3" y="864223"/>
            <a:ext cx="9163403" cy="421578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0160000" cy="637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1"/>
          <p:cNvSpPr txBox="1">
            <a:spLocks/>
          </p:cNvSpPr>
          <p:nvPr userDrawn="1"/>
        </p:nvSpPr>
        <p:spPr bwMode="auto">
          <a:xfrm>
            <a:off x="1" y="105462"/>
            <a:ext cx="1016932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kern="0" dirty="0">
                <a:solidFill>
                  <a:srgbClr val="FFFFFF"/>
                </a:solidFill>
                <a:latin typeface="Rockwell" panose="02060603020205020403" pitchFamily="18" charset="0"/>
              </a:rPr>
              <a:t>Click to Edit Title</a:t>
            </a:r>
            <a:endParaRPr lang="en-US" sz="2400" b="1" kern="0" dirty="0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9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4975494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160000" cy="5271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07604" y="3323992"/>
            <a:ext cx="5994400" cy="174771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2323" y="1003303"/>
            <a:ext cx="6695767" cy="2251075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195260" indent="0">
              <a:buNone/>
              <a:defRPr/>
            </a:lvl2pPr>
            <a:lvl3pPr marL="434971" indent="0">
              <a:buNone/>
              <a:defRPr/>
            </a:lvl3pPr>
            <a:lvl4pPr marL="615944" indent="0">
              <a:buNone/>
              <a:defRPr/>
            </a:lvl4pPr>
            <a:lvl5pPr marL="841365" indent="0">
              <a:buNone/>
              <a:defRPr/>
            </a:lvl5pPr>
          </a:lstStyle>
          <a:p>
            <a:pPr lvl="0"/>
            <a:r>
              <a:rPr lang="en-US" sz="4800" b="0" spc="300" baseline="0" dirty="0">
                <a:solidFill>
                  <a:schemeClr val="bg1"/>
                </a:solidFill>
                <a:latin typeface="Rockwell" panose="02060603020205020403" pitchFamily="18" charset="0"/>
              </a:rPr>
              <a:t>Click to Edit Transition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5007901" y="-4956684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4975494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325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570" y="3672418"/>
            <a:ext cx="86360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389" y="2212136"/>
            <a:ext cx="91440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7" y="2743206"/>
            <a:ext cx="9163403" cy="21590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4975497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5092582" y="204895"/>
            <a:ext cx="3966267" cy="61685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5725887" y="2394861"/>
            <a:ext cx="4071258" cy="2625689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0397" y="611194"/>
            <a:ext cx="9163403" cy="3960813"/>
          </a:xfrm>
        </p:spPr>
        <p:txBody>
          <a:bodyPr anchor="ctr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5270504"/>
            <a:ext cx="10160004" cy="444501"/>
            <a:chOff x="0" y="5270500"/>
            <a:chExt cx="10160004" cy="444501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2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8" t="38194"/>
          <a:stretch/>
        </p:blipFill>
        <p:spPr>
          <a:xfrm>
            <a:off x="0" y="0"/>
            <a:ext cx="10160000" cy="5309189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2881248" y="1323975"/>
            <a:ext cx="6319442" cy="3650456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30389" y="128989"/>
            <a:ext cx="3617736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5270504"/>
            <a:ext cx="10160004" cy="444501"/>
            <a:chOff x="0" y="5270500"/>
            <a:chExt cx="10160004" cy="444501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3" name="Rectangle 32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5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4975494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465"/>
            <a:ext cx="4023360" cy="52700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3856574" y="1448780"/>
            <a:ext cx="579194" cy="24561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52644" y="685101"/>
            <a:ext cx="3010959" cy="2391142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921544" y="690563"/>
            <a:ext cx="4660194" cy="43338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105839"/>
            <a:ext cx="91440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333" y="836353"/>
            <a:ext cx="4489098" cy="533135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333" y="1369482"/>
            <a:ext cx="4489098" cy="3678767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481" y="836353"/>
            <a:ext cx="4490861" cy="533135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481" y="1369482"/>
            <a:ext cx="4490861" cy="3678767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160000" cy="55181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389" y="1210999"/>
            <a:ext cx="2639382" cy="129266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316224" y="975804"/>
            <a:ext cx="4151630" cy="28414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049524" y="398366"/>
            <a:ext cx="4685030" cy="512444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423333" y="2422264"/>
            <a:ext cx="4489098" cy="263596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5270504"/>
            <a:ext cx="10160004" cy="444501"/>
            <a:chOff x="0" y="5270500"/>
            <a:chExt cx="10160004" cy="444501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8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0628" y="5443521"/>
                <a:ext cx="110607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70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70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4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950"/>
          <a:stretch/>
        </p:blipFill>
        <p:spPr>
          <a:xfrm>
            <a:off x="0" y="0"/>
            <a:ext cx="8572500" cy="5715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3602428" y="-1"/>
            <a:ext cx="5556086" cy="5723220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0" y="3280229"/>
            <a:ext cx="759931" cy="2434770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406" y="963349"/>
            <a:ext cx="4734103" cy="892552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26404" y="1881196"/>
            <a:ext cx="4774796" cy="319155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b="6451"/>
          <a:stretch/>
        </p:blipFill>
        <p:spPr>
          <a:xfrm>
            <a:off x="2" y="2133362"/>
            <a:ext cx="1030567" cy="3581638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0" y="5270504"/>
            <a:ext cx="10160004" cy="444501"/>
            <a:chOff x="0" y="5270500"/>
            <a:chExt cx="10160004" cy="444501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5" name="Rectangle 34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8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" y="28444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29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43703" y="314333"/>
            <a:ext cx="5679722" cy="476249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814" y="1195617"/>
            <a:ext cx="3427236" cy="3900261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01814" y="315649"/>
            <a:ext cx="3421944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" y="28444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29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91431" y="3980347"/>
            <a:ext cx="60960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52500"/>
            <a:ext cx="6096000" cy="2987146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51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89" y="108988"/>
            <a:ext cx="91440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30397" y="866776"/>
            <a:ext cx="9163403" cy="421323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28435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389" y="108988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0395" y="887768"/>
            <a:ext cx="4627382" cy="4192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198597" y="1372811"/>
            <a:ext cx="4438650" cy="37052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89626" y="891612"/>
            <a:ext cx="4456592" cy="427037"/>
          </a:xfrm>
          <a:prstGeom prst="rect">
            <a:avLst/>
          </a:prstGeom>
        </p:spPr>
        <p:txBody>
          <a:bodyPr anchor="ctr"/>
          <a:lstStyle>
            <a:lvl1pPr marL="0" indent="0" algn="ctr" defTabSz="761940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9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"/>
            <a:ext cx="10160000" cy="5277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0389" y="1483629"/>
            <a:ext cx="91440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0" y="2139724"/>
            <a:ext cx="4859262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388299" y="2108227"/>
            <a:ext cx="0" cy="160020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4975494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549234" y="2161862"/>
            <a:ext cx="4360299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"/>
            <a:ext cx="5564698" cy="5277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2148" y="2455098"/>
            <a:ext cx="4901266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0" y="3153395"/>
            <a:ext cx="4859262" cy="1711098"/>
          </a:xfrm>
        </p:spPr>
        <p:txBody>
          <a:bodyPr/>
          <a:lstStyle>
            <a:lvl1pPr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4975494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64698" y="0"/>
            <a:ext cx="4595302" cy="52705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292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90138" y="1362201"/>
            <a:ext cx="4379725" cy="2544286"/>
            <a:chOff x="2242690" y="1898895"/>
            <a:chExt cx="4379721" cy="2544286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4379721" cy="25442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3900" b="1" kern="0" baseline="3000" dirty="0">
                  <a:solidFill>
                    <a:srgbClr val="FFFFFF"/>
                  </a:solidFill>
                  <a:latin typeface="Rockwell" panose="02060603020205020403" pitchFamily="18" charset="0"/>
                </a:rPr>
                <a:t>Q  A</a:t>
              </a:r>
              <a:endParaRPr lang="en-US" sz="23900" b="1" baseline="3000" dirty="0">
                <a:solidFill>
                  <a:srgbClr val="FFFFFF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061703" y="2424181"/>
              <a:ext cx="971740" cy="15081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800" kern="0" baseline="3000" dirty="0">
                  <a:solidFill>
                    <a:srgbClr val="DC661D"/>
                  </a:solidFill>
                  <a:latin typeface="Arial"/>
                </a:rPr>
                <a:t>&amp;</a:t>
              </a:r>
              <a:endParaRPr lang="en-US" sz="2400" baseline="3000" dirty="0">
                <a:solidFill>
                  <a:srgbClr val="DC66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1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5"/>
            <a:ext cx="10160001" cy="5714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0" y="3179915"/>
            <a:ext cx="3557564" cy="2535089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7"/>
          <a:stretch/>
        </p:blipFill>
        <p:spPr bwMode="auto">
          <a:xfrm>
            <a:off x="723781" y="1563013"/>
            <a:ext cx="6279707" cy="7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hlinkClick r:id="rId4"/>
          </p:cNvPr>
          <p:cNvSpPr txBox="1"/>
          <p:nvPr userDrawn="1"/>
        </p:nvSpPr>
        <p:spPr>
          <a:xfrm>
            <a:off x="7592768" y="5234787"/>
            <a:ext cx="24245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www.cunamutual.com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527344" y="2471138"/>
            <a:ext cx="535444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Twitter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81" y="4930604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LinkedIn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08" y="4917943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acebook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31" y="4917938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YouTube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8" y="4917938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Blogger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81" y="4917939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Google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008" y="4917939"/>
            <a:ext cx="31432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5007901" y="-4956018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H="1" flipV="1">
            <a:off x="4998718" y="552530"/>
            <a:ext cx="162575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56896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329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81" y="2151820"/>
            <a:ext cx="6197438" cy="7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9122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505546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81987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1134196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1448521"/>
            <a:ext cx="2407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60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7031"/>
            <a:ext cx="86360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270000"/>
            <a:ext cx="4233333" cy="336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64669" y="1270000"/>
            <a:ext cx="4233333" cy="3365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77333" y="5207000"/>
            <a:ext cx="3894667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92934"/>
                </a:solidFill>
              </a:rPr>
              <a:t>© 2004 Pearson Addison-Wesley.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42792" y="5246688"/>
            <a:ext cx="2116667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18-</a:t>
            </a:r>
            <a:fld id="{6CE48F44-F981-4FA7-9D23-AFF3A9FCD32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42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2751670" y="2506861"/>
            <a:ext cx="6424844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61146" y="3159528"/>
            <a:ext cx="6424844" cy="851958"/>
          </a:xfrm>
        </p:spPr>
        <p:txBody>
          <a:bodyPr lIns="0" tIns="0" rIns="0" bIns="0"/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23" name="Rectangle 4"/>
          <p:cNvSpPr/>
          <p:nvPr userDrawn="1"/>
        </p:nvSpPr>
        <p:spPr>
          <a:xfrm>
            <a:off x="1" y="-5575"/>
            <a:ext cx="3924293" cy="3689256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2100038" y="-5575"/>
            <a:ext cx="3951988" cy="11381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100038" y="-5570"/>
            <a:ext cx="3951988" cy="1138149"/>
          </a:xfrm>
          <a:prstGeom prst="triangle">
            <a:avLst/>
          </a:pr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4"/>
          <p:cNvSpPr/>
          <p:nvPr userDrawn="1"/>
        </p:nvSpPr>
        <p:spPr>
          <a:xfrm>
            <a:off x="1" y="-5575"/>
            <a:ext cx="3924293" cy="3689256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00037" y="-12019"/>
            <a:ext cx="1136882" cy="6632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236919" y="-12019"/>
            <a:ext cx="690596" cy="6632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70" y="542834"/>
            <a:ext cx="4285860" cy="49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4176924" y="5426949"/>
            <a:ext cx="5784496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rgbClr val="292934"/>
                </a:solidFill>
                <a:latin typeface="Arial Narrow" pitchFamily="34" charset="0"/>
              </a:rPr>
              <a:t>CUNA Mutual Group Proprietary |  Reproduction, Adaptation or Distribution Prohibited |  © 2016 CUNA Mutual Group, All Rights Reserved.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666343"/>
            <a:ext cx="10160000" cy="60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68479" y="1519332"/>
            <a:ext cx="663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pc="60" dirty="0">
                <a:solidFill>
                  <a:srgbClr val="DC661D"/>
                </a:solidFill>
              </a:rPr>
              <a:t>DISCOVERY</a:t>
            </a:r>
            <a:r>
              <a:rPr lang="en-US" sz="2800" spc="60" baseline="46000" dirty="0">
                <a:solidFill>
                  <a:srgbClr val="DC661D"/>
                </a:solidFill>
              </a:rPr>
              <a:t>™</a:t>
            </a:r>
            <a:r>
              <a:rPr lang="en-US" b="1" spc="60" dirty="0">
                <a:solidFill>
                  <a:srgbClr val="DC661D"/>
                </a:solidFill>
              </a:rPr>
              <a:t> </a:t>
            </a:r>
            <a:r>
              <a:rPr lang="en-US" sz="3600" spc="60" dirty="0">
                <a:solidFill>
                  <a:srgbClr val="DC661D"/>
                </a:solidFill>
              </a:rPr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30400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89" y="108986"/>
            <a:ext cx="9144000" cy="4924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89" y="866776"/>
            <a:ext cx="4496153" cy="421323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883" y="866776"/>
            <a:ext cx="4497917" cy="421323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4975500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"/>
            <a:ext cx="10160000" cy="4415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idx="1" hasCustomPrompt="1"/>
          </p:nvPr>
        </p:nvSpPr>
        <p:spPr>
          <a:xfrm>
            <a:off x="5951528" y="1251725"/>
            <a:ext cx="3597236" cy="543168"/>
          </a:xfrm>
        </p:spPr>
        <p:txBody>
          <a:bodyPr/>
          <a:lstStyle>
            <a:lvl1pPr>
              <a:defRPr sz="2000"/>
            </a:lvl1pPr>
          </a:lstStyle>
          <a:p>
            <a:pPr marL="0" indent="0">
              <a:spcBef>
                <a:spcPts val="2400"/>
              </a:spcBef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3" name="Pentagon 12"/>
          <p:cNvSpPr/>
          <p:nvPr userDrawn="1"/>
        </p:nvSpPr>
        <p:spPr>
          <a:xfrm>
            <a:off x="4" y="1"/>
            <a:ext cx="4698610" cy="5278074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endParaRPr lang="en-US" sz="2640">
              <a:solidFill>
                <a:srgbClr val="29293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928" y="1836884"/>
            <a:ext cx="35453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5364689" y="1272053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1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364689" y="201154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4689" y="2751046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5364689" y="3369557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Rockwell" panose="02060603020205020403" pitchFamily="18" charset="0"/>
              </a:rPr>
              <a:t>4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60412" y="2577479"/>
            <a:ext cx="3383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960412" y="3267289"/>
            <a:ext cx="3383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960412" y="1823499"/>
            <a:ext cx="3383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4"/>
          <p:cNvSpPr>
            <a:spLocks noGrp="1"/>
          </p:cNvSpPr>
          <p:nvPr>
            <p:ph idx="10" hasCustomPrompt="1"/>
          </p:nvPr>
        </p:nvSpPr>
        <p:spPr>
          <a:xfrm>
            <a:off x="5962401" y="1924449"/>
            <a:ext cx="3597236" cy="543168"/>
          </a:xfrm>
        </p:spPr>
        <p:txBody>
          <a:bodyPr/>
          <a:lstStyle>
            <a:lvl1pPr>
              <a:defRPr sz="2000"/>
            </a:lvl1pPr>
          </a:lstStyle>
          <a:p>
            <a:pPr marL="0" indent="0">
              <a:spcBef>
                <a:spcPts val="2400"/>
              </a:spcBef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idx="11" hasCustomPrompt="1"/>
          </p:nvPr>
        </p:nvSpPr>
        <p:spPr>
          <a:xfrm>
            <a:off x="5943759" y="2663946"/>
            <a:ext cx="3597236" cy="543168"/>
          </a:xfrm>
        </p:spPr>
        <p:txBody>
          <a:bodyPr/>
          <a:lstStyle>
            <a:lvl1pPr>
              <a:defRPr sz="2000"/>
            </a:lvl1pPr>
          </a:lstStyle>
          <a:p>
            <a:pPr marL="0" indent="0">
              <a:spcBef>
                <a:spcPts val="2400"/>
              </a:spcBef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idx="12" hasCustomPrompt="1"/>
          </p:nvPr>
        </p:nvSpPr>
        <p:spPr>
          <a:xfrm>
            <a:off x="5953080" y="3369558"/>
            <a:ext cx="3597236" cy="543168"/>
          </a:xfrm>
        </p:spPr>
        <p:txBody>
          <a:bodyPr/>
          <a:lstStyle>
            <a:lvl1pPr>
              <a:defRPr sz="2000"/>
            </a:lvl1pPr>
          </a:lstStyle>
          <a:p>
            <a:pPr marL="0" indent="0">
              <a:spcBef>
                <a:spcPts val="2400"/>
              </a:spcBef>
              <a:buNone/>
            </a:pPr>
            <a:r>
              <a:rPr lang="en-US" dirty="0"/>
              <a:t>Click to edit text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928" y="1038803"/>
            <a:ext cx="3545306" cy="665163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898650"/>
            <a:ext cx="3545454" cy="108108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809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4" r="717" b="15780"/>
          <a:stretch/>
        </p:blipFill>
        <p:spPr>
          <a:xfrm flipH="1">
            <a:off x="0" y="0"/>
            <a:ext cx="9036804" cy="5715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06405" y="2394861"/>
            <a:ext cx="4071259" cy="2625689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57480" y="611197"/>
            <a:ext cx="6609036" cy="3496351"/>
          </a:xfrm>
        </p:spPr>
        <p:txBody>
          <a:bodyPr anchor="ctr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5270505"/>
            <a:ext cx="10160004" cy="444501"/>
            <a:chOff x="0" y="5270500"/>
            <a:chExt cx="10160004" cy="444501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0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763128" y="5386384"/>
            <a:ext cx="3524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4D3E307B-C28A-4643-B641-8D49C2B52090}" type="slidenum">
              <a:rPr lang="en-US" sz="700" b="1" smtClean="0">
                <a:solidFill>
                  <a:srgbClr val="292934"/>
                </a:solidFill>
              </a:rPr>
              <a:pPr algn="r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4" r="717" b="15780"/>
          <a:stretch/>
        </p:blipFill>
        <p:spPr>
          <a:xfrm>
            <a:off x="1123196" y="0"/>
            <a:ext cx="9036804" cy="5715000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423334" y="733577"/>
            <a:ext cx="6282267" cy="3292740"/>
          </a:xfr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1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5270505"/>
            <a:ext cx="10160004" cy="444501"/>
            <a:chOff x="0" y="5270500"/>
            <a:chExt cx="10160004" cy="44450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763128" y="5386384"/>
            <a:ext cx="3524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4D3E307B-C28A-4643-B641-8D49C2B52090}" type="slidenum">
              <a:rPr lang="en-US" sz="700" b="1" smtClean="0">
                <a:solidFill>
                  <a:srgbClr val="292934"/>
                </a:solidFill>
              </a:rPr>
              <a:pPr algn="r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395" y="864224"/>
            <a:ext cx="9163403" cy="421578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0160000" cy="637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85728"/>
            <a:ext cx="10160000" cy="657225"/>
          </a:xfr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3200" b="1" kern="0" spc="0" dirty="0" smtClean="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3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89" y="108989"/>
            <a:ext cx="9144000" cy="4924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89" y="866776"/>
            <a:ext cx="4496153" cy="421323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879" y="866776"/>
            <a:ext cx="4497916" cy="421323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2129"/>
            <a:ext cx="10160000" cy="52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5007901" y="-494739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V="1">
            <a:off x="4975500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330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10629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6"/>
            <a:ext cx="10160002" cy="5714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097839" y="2783068"/>
            <a:ext cx="1907884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966" y="1301296"/>
            <a:ext cx="5491164" cy="140970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966" y="2982031"/>
            <a:ext cx="5491164" cy="1409700"/>
          </a:xfrm>
        </p:spPr>
        <p:txBody>
          <a:bodyPr anchor="t"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5287529"/>
            <a:ext cx="10160004" cy="427473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b="21347"/>
          <a:stretch/>
        </p:blipFill>
        <p:spPr>
          <a:xfrm>
            <a:off x="0" y="3178419"/>
            <a:ext cx="2980996" cy="2124231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12484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5007901" y="-4961311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4975495" y="31922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9920632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0160000" cy="54240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"/>
            <a:ext cx="10160000" cy="5271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07604" y="3323993"/>
            <a:ext cx="5994400" cy="174771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41084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389" y="108988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96" y="933453"/>
            <a:ext cx="9163403" cy="414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4975496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5007901" y="-433787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619125"/>
            <a:ext cx="10160000" cy="542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951" r:id="rId27"/>
    <p:sldLayoutId id="2147483952" r:id="rId28"/>
    <p:sldLayoutId id="2147483953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7799" indent="-1777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46" indent="-204786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606419" indent="-17144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05" indent="-207961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031864" indent="-1904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389" y="108988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96" y="933453"/>
            <a:ext cx="9163403" cy="414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4975496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5007901" y="-433787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619125"/>
            <a:ext cx="10160000" cy="542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0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299" r:id="rId13"/>
    <p:sldLayoutId id="2147484300" r:id="rId14"/>
    <p:sldLayoutId id="2147484301" r:id="rId15"/>
    <p:sldLayoutId id="2147484302" r:id="rId16"/>
    <p:sldLayoutId id="2147484303" r:id="rId17"/>
    <p:sldLayoutId id="2147484304" r:id="rId18"/>
    <p:sldLayoutId id="2147484305" r:id="rId19"/>
    <p:sldLayoutId id="2147484306" r:id="rId20"/>
    <p:sldLayoutId id="2147484307" r:id="rId21"/>
    <p:sldLayoutId id="2147484308" r:id="rId22"/>
    <p:sldLayoutId id="2147484309" r:id="rId23"/>
    <p:sldLayoutId id="2147484310" r:id="rId24"/>
    <p:sldLayoutId id="2147484311" r:id="rId25"/>
    <p:sldLayoutId id="2147484312" r:id="rId26"/>
    <p:sldLayoutId id="2147484313" r:id="rId27"/>
    <p:sldLayoutId id="2147484314" r:id="rId28"/>
    <p:sldLayoutId id="2147484315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7799" indent="-1777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46" indent="-204786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606419" indent="-17144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05" indent="-207961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031864" indent="-1904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389" y="108989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97" y="933453"/>
            <a:ext cx="9163403" cy="414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4975497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5007901" y="-433787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9920632" y="5443521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619125"/>
            <a:ext cx="10160000" cy="542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7689" y="5409037"/>
            <a:ext cx="1813050" cy="2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  <p:sldLayoutId id="2147484480" r:id="rId13"/>
    <p:sldLayoutId id="2147484481" r:id="rId14"/>
    <p:sldLayoutId id="2147484482" r:id="rId15"/>
    <p:sldLayoutId id="2147484483" r:id="rId16"/>
    <p:sldLayoutId id="2147484484" r:id="rId17"/>
    <p:sldLayoutId id="2147484485" r:id="rId18"/>
    <p:sldLayoutId id="2147484486" r:id="rId19"/>
    <p:sldLayoutId id="2147484487" r:id="rId20"/>
    <p:sldLayoutId id="2147484488" r:id="rId21"/>
    <p:sldLayoutId id="2147484489" r:id="rId22"/>
    <p:sldLayoutId id="2147484490" r:id="rId23"/>
    <p:sldLayoutId id="2147484491" r:id="rId24"/>
    <p:sldLayoutId id="2147484492" r:id="rId25"/>
    <p:sldLayoutId id="2147484493" r:id="rId26"/>
    <p:sldLayoutId id="2147484494" r:id="rId27"/>
    <p:sldLayoutId id="2147484495" r:id="rId28"/>
    <p:sldLayoutId id="2147484496" r:id="rId29"/>
    <p:sldLayoutId id="2147484497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7799" indent="-1777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46" indent="-204786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606419" indent="-17144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05" indent="-207961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031864" indent="-1904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387" y="108990"/>
            <a:ext cx="92470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98" y="933453"/>
            <a:ext cx="9266633" cy="414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4975500" y="312039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5007901" y="-4337872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9906776" y="5457375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700" b="1" dirty="0">
              <a:solidFill>
                <a:srgbClr val="292934"/>
              </a:solidFill>
            </a:endParaRPr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619126"/>
            <a:ext cx="10160000" cy="542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0" y="5409037"/>
            <a:ext cx="1813051" cy="215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3815" y="5353621"/>
            <a:ext cx="351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C661D"/>
                </a:solidFill>
              </a:rPr>
              <a:t>DISCOVERY</a:t>
            </a:r>
            <a:r>
              <a:rPr lang="en-US" sz="1200" baseline="50000" dirty="0">
                <a:solidFill>
                  <a:srgbClr val="DC661D"/>
                </a:solidFill>
              </a:rPr>
              <a:t>™</a:t>
            </a:r>
            <a:r>
              <a:rPr lang="en-US" sz="1600" dirty="0">
                <a:solidFill>
                  <a:srgbClr val="DC661D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84492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  <p:sldLayoutId id="2147484529" r:id="rId14"/>
    <p:sldLayoutId id="2147484530" r:id="rId15"/>
    <p:sldLayoutId id="2147484531" r:id="rId16"/>
    <p:sldLayoutId id="2147484532" r:id="rId17"/>
    <p:sldLayoutId id="2147484533" r:id="rId18"/>
    <p:sldLayoutId id="2147484534" r:id="rId19"/>
    <p:sldLayoutId id="2147484535" r:id="rId20"/>
    <p:sldLayoutId id="2147484536" r:id="rId21"/>
    <p:sldLayoutId id="2147484537" r:id="rId22"/>
    <p:sldLayoutId id="2147484538" r:id="rId23"/>
    <p:sldLayoutId id="2147484539" r:id="rId24"/>
    <p:sldLayoutId id="2147484540" r:id="rId25"/>
    <p:sldLayoutId id="2147484541" r:id="rId26"/>
    <p:sldLayoutId id="2147484542" r:id="rId27"/>
    <p:sldLayoutId id="2147484683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7799" indent="-1777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46" indent="-204786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606419" indent="-17144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05" indent="-207961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031864" indent="-1904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58" y="347853"/>
            <a:ext cx="8610986" cy="104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58" y="1547815"/>
            <a:ext cx="8610986" cy="332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9697" y="5210735"/>
            <a:ext cx="2078182" cy="39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3642" y="5210735"/>
            <a:ext cx="3232727" cy="39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2121" y="5210735"/>
            <a:ext cx="2078182" cy="39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fld id="{D1AF1B18-2E64-44C0-A070-80B6DB44163A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9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  <p:sldLayoutId id="21474845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592669" y="0"/>
            <a:ext cx="9567333" cy="762000"/>
          </a:xfrm>
          <a:prstGeom prst="rect">
            <a:avLst/>
          </a:prstGeom>
          <a:solidFill>
            <a:srgbClr val="EEEDB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 and for two-line headings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206500"/>
            <a:ext cx="711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894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18625" y="5525823"/>
            <a:ext cx="846667" cy="190500"/>
          </a:xfrm>
          <a:prstGeom prst="rect">
            <a:avLst/>
          </a:prstGeom>
          <a:solidFill>
            <a:srgbClr val="EEED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961B484C-1385-4A52-98D9-70C828AA9AB3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30</a:t>
            </a:r>
          </a:p>
        </p:txBody>
      </p:sp>
      <p:sp>
        <p:nvSpPr>
          <p:cNvPr id="1029" name="Rectangle 26"/>
          <p:cNvSpPr>
            <a:spLocks noChangeArrowheads="1"/>
          </p:cNvSpPr>
          <p:nvPr/>
        </p:nvSpPr>
        <p:spPr bwMode="auto">
          <a:xfrm>
            <a:off x="254000" y="5524500"/>
            <a:ext cx="9652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EDB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1200">
                <a:solidFill>
                  <a:srgbClr val="808080"/>
                </a:solidFill>
                <a:latin typeface="Arial" panose="020B0604020202020204" pitchFamily="34" charset="0"/>
              </a:rPr>
              <a:t>© 2006 Prentice Hall Business Publishing   Economics  R. Glenn Hubbard, Anthony Patrick O’Brien—1</a:t>
            </a:r>
            <a:r>
              <a:rPr lang="en-US" sz="1200" baseline="30000">
                <a:solidFill>
                  <a:srgbClr val="808080"/>
                </a:solidFill>
                <a:latin typeface="Arial" panose="020B0604020202020204" pitchFamily="34" charset="0"/>
              </a:rPr>
              <a:t>st</a:t>
            </a:r>
            <a:r>
              <a:rPr lang="en-US" sz="1200">
                <a:solidFill>
                  <a:srgbClr val="808080"/>
                </a:solidFill>
                <a:latin typeface="Arial" panose="020B0604020202020204" pitchFamily="34" charset="0"/>
              </a:rPr>
              <a:t> ed.</a:t>
            </a:r>
          </a:p>
        </p:txBody>
      </p:sp>
      <p:sp>
        <p:nvSpPr>
          <p:cNvPr id="1030" name="Text Box 27"/>
          <p:cNvSpPr txBox="1">
            <a:spLocks noChangeArrowheads="1"/>
          </p:cNvSpPr>
          <p:nvPr/>
        </p:nvSpPr>
        <p:spPr bwMode="auto">
          <a:xfrm rot="10800000">
            <a:off x="20911" y="26459"/>
            <a:ext cx="877163" cy="5713678"/>
          </a:xfrm>
          <a:prstGeom prst="rect">
            <a:avLst/>
          </a:prstGeom>
          <a:solidFill>
            <a:srgbClr val="EEED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i="1">
                <a:solidFill>
                  <a:srgbClr val="B2B2B2"/>
                </a:solidFill>
                <a:latin typeface="Arial" charset="0"/>
              </a:rPr>
              <a:t>	CHAPTER 14:  Monetary Policy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1800" b="1" i="1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1031" name="Line 28"/>
          <p:cNvSpPr>
            <a:spLocks noChangeShapeType="1"/>
          </p:cNvSpPr>
          <p:nvPr/>
        </p:nvSpPr>
        <p:spPr bwMode="auto">
          <a:xfrm>
            <a:off x="338668" y="762000"/>
            <a:ext cx="9821333" cy="0"/>
          </a:xfrm>
          <a:prstGeom prst="line">
            <a:avLst/>
          </a:prstGeom>
          <a:noFill/>
          <a:ln w="254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2" name="Line 29"/>
          <p:cNvSpPr>
            <a:spLocks noChangeShapeType="1"/>
          </p:cNvSpPr>
          <p:nvPr/>
        </p:nvSpPr>
        <p:spPr bwMode="auto">
          <a:xfrm>
            <a:off x="762000" y="635000"/>
            <a:ext cx="0" cy="5080000"/>
          </a:xfrm>
          <a:prstGeom prst="line">
            <a:avLst/>
          </a:prstGeom>
          <a:noFill/>
          <a:ln w="254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0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4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  <p:sldLayoutId id="2147484582" r:id="rId13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10000"/>
        </a:spcAft>
        <a:defRPr sz="2800" i="1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4163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400">
          <a:solidFill>
            <a:schemeClr val="tx1"/>
          </a:solidFill>
          <a:latin typeface="+mn-lt"/>
        </a:defRPr>
      </a:lvl2pPr>
      <a:lvl3pPr marL="1254125" indent="-225425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000">
          <a:solidFill>
            <a:schemeClr val="tx1"/>
          </a:solidFill>
          <a:latin typeface="+mn-lt"/>
        </a:defRPr>
      </a:lvl3pPr>
      <a:lvl4pPr marL="16081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4pPr>
      <a:lvl5pPr marL="20653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5pPr>
      <a:lvl6pPr marL="25225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6pPr>
      <a:lvl7pPr marL="29797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7pPr>
      <a:lvl8pPr marL="34369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8pPr>
      <a:lvl9pPr marL="38941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389" y="128988"/>
            <a:ext cx="9144000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Insert Slide 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90" y="1119188"/>
            <a:ext cx="9163403" cy="387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6200000" flipV="1">
            <a:off x="4975490" y="334698"/>
            <a:ext cx="209021" cy="1016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 rot="5400000">
            <a:off x="5007901" y="-4321307"/>
            <a:ext cx="144198" cy="10160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920630" y="5443520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D1C13B3-41F2-465E-92AA-78B2CE6BA0B6}" type="slidenum">
              <a:rPr lang="en-US" altLang="en-US" sz="700" b="1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700" b="1" dirty="0">
              <a:solidFill>
                <a:srgbClr val="000000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0" y="619125"/>
            <a:ext cx="10160000" cy="542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33" name="Picture 10" descr="cmg_hor_4clr_uni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9" y="5410729"/>
            <a:ext cx="2476500" cy="21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cmg_tag_4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1" y="5461000"/>
            <a:ext cx="2762250" cy="10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10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  <p:sldLayoutId id="2147484864" r:id="rId12"/>
    <p:sldLayoutId id="214748486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047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2pPr>
      <a:lvl3pPr marL="606425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13" indent="-2079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031875" indent="-1905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5pPr>
      <a:lvl6pPr marL="1489075" indent="-1905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1946275" indent="-1905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2403475" indent="-1905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2860675" indent="-1905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592669" y="0"/>
            <a:ext cx="9567333" cy="762000"/>
          </a:xfrm>
          <a:prstGeom prst="rect">
            <a:avLst/>
          </a:prstGeom>
          <a:solidFill>
            <a:srgbClr val="EEEDB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 and for two-line headings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206500"/>
            <a:ext cx="711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894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18625" y="5525823"/>
            <a:ext cx="846667" cy="190500"/>
          </a:xfrm>
          <a:prstGeom prst="rect">
            <a:avLst/>
          </a:prstGeom>
          <a:solidFill>
            <a:srgbClr val="EEED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17FE2C-1F46-461F-817D-7E58B97F0A0E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of 29</a:t>
            </a:r>
          </a:p>
        </p:txBody>
      </p:sp>
      <p:sp>
        <p:nvSpPr>
          <p:cNvPr id="1029" name="Rectangle 26"/>
          <p:cNvSpPr>
            <a:spLocks noChangeArrowheads="1"/>
          </p:cNvSpPr>
          <p:nvPr/>
        </p:nvSpPr>
        <p:spPr bwMode="auto">
          <a:xfrm>
            <a:off x="254000" y="5524500"/>
            <a:ext cx="9652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EDB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1200">
                <a:solidFill>
                  <a:srgbClr val="808080"/>
                </a:solidFill>
                <a:latin typeface="Arial" panose="020B0604020202020204" pitchFamily="34" charset="0"/>
              </a:rPr>
              <a:t>© 2006 Prentice Hall Business Publishing   Economics  R. Glenn Hubbard, Anthony Patrick O’Brien—1</a:t>
            </a:r>
            <a:r>
              <a:rPr lang="en-US" sz="1200" baseline="30000">
                <a:solidFill>
                  <a:srgbClr val="808080"/>
                </a:solidFill>
                <a:latin typeface="Arial" panose="020B0604020202020204" pitchFamily="34" charset="0"/>
              </a:rPr>
              <a:t>st</a:t>
            </a:r>
            <a:r>
              <a:rPr lang="en-US" sz="1200">
                <a:solidFill>
                  <a:srgbClr val="808080"/>
                </a:solidFill>
                <a:latin typeface="Arial" panose="020B0604020202020204" pitchFamily="34" charset="0"/>
              </a:rPr>
              <a:t> ed.</a:t>
            </a:r>
          </a:p>
        </p:txBody>
      </p:sp>
      <p:sp>
        <p:nvSpPr>
          <p:cNvPr id="1030" name="Text Box 27"/>
          <p:cNvSpPr txBox="1">
            <a:spLocks noChangeArrowheads="1"/>
          </p:cNvSpPr>
          <p:nvPr/>
        </p:nvSpPr>
        <p:spPr bwMode="auto">
          <a:xfrm rot="10800000">
            <a:off x="22251" y="17198"/>
            <a:ext cx="738664" cy="5713677"/>
          </a:xfrm>
          <a:prstGeom prst="rect">
            <a:avLst/>
          </a:prstGeom>
          <a:solidFill>
            <a:srgbClr val="EEED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i="1">
                <a:solidFill>
                  <a:srgbClr val="B2B2B2"/>
                </a:solidFill>
                <a:latin typeface="Arial" charset="0"/>
              </a:rPr>
              <a:t>	CHAPTER 7:  GDP:  Measuring Total</a:t>
            </a:r>
            <a:br>
              <a:rPr lang="en-US" sz="1800" b="1" i="1">
                <a:solidFill>
                  <a:srgbClr val="B2B2B2"/>
                </a:solidFill>
                <a:latin typeface="Arial" charset="0"/>
              </a:rPr>
            </a:br>
            <a:r>
              <a:rPr lang="en-US" sz="1800" b="1" i="1">
                <a:solidFill>
                  <a:srgbClr val="B2B2B2"/>
                </a:solidFill>
                <a:latin typeface="Arial" charset="0"/>
              </a:rPr>
              <a:t>			Production and Income</a:t>
            </a:r>
          </a:p>
        </p:txBody>
      </p:sp>
      <p:sp>
        <p:nvSpPr>
          <p:cNvPr id="1031" name="Line 28"/>
          <p:cNvSpPr>
            <a:spLocks noChangeShapeType="1"/>
          </p:cNvSpPr>
          <p:nvPr/>
        </p:nvSpPr>
        <p:spPr bwMode="auto">
          <a:xfrm>
            <a:off x="338668" y="762000"/>
            <a:ext cx="9821333" cy="0"/>
          </a:xfrm>
          <a:prstGeom prst="line">
            <a:avLst/>
          </a:prstGeom>
          <a:noFill/>
          <a:ln w="254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2" name="Line 29"/>
          <p:cNvSpPr>
            <a:spLocks noChangeShapeType="1"/>
          </p:cNvSpPr>
          <p:nvPr/>
        </p:nvSpPr>
        <p:spPr bwMode="auto">
          <a:xfrm>
            <a:off x="762000" y="635000"/>
            <a:ext cx="0" cy="5080000"/>
          </a:xfrm>
          <a:prstGeom prst="line">
            <a:avLst/>
          </a:prstGeom>
          <a:noFill/>
          <a:ln w="254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0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6" r:id="rId1"/>
    <p:sldLayoutId id="2147484937" r:id="rId2"/>
    <p:sldLayoutId id="2147484938" r:id="rId3"/>
    <p:sldLayoutId id="2147484939" r:id="rId4"/>
    <p:sldLayoutId id="2147484940" r:id="rId5"/>
    <p:sldLayoutId id="2147484941" r:id="rId6"/>
    <p:sldLayoutId id="2147484942" r:id="rId7"/>
    <p:sldLayoutId id="2147484943" r:id="rId8"/>
    <p:sldLayoutId id="2147484944" r:id="rId9"/>
    <p:sldLayoutId id="2147484945" r:id="rId10"/>
    <p:sldLayoutId id="2147484946" r:id="rId11"/>
    <p:sldLayoutId id="2147484947" r:id="rId12"/>
    <p:sldLayoutId id="2147484948" r:id="rId13"/>
    <p:sldLayoutId id="2147484949" r:id="rId14"/>
    <p:sldLayoutId id="2147484950" r:id="rId15"/>
    <p:sldLayoutId id="214748495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10000"/>
        </a:spcAft>
        <a:defRPr sz="2800" i="1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4163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400">
          <a:solidFill>
            <a:schemeClr val="tx1"/>
          </a:solidFill>
          <a:latin typeface="+mn-lt"/>
        </a:defRPr>
      </a:lvl2pPr>
      <a:lvl3pPr marL="1254125" indent="-225425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000">
          <a:solidFill>
            <a:schemeClr val="tx1"/>
          </a:solidFill>
          <a:latin typeface="+mn-lt"/>
        </a:defRPr>
      </a:lvl3pPr>
      <a:lvl4pPr marL="16081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4pPr>
      <a:lvl5pPr marL="20653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5pPr>
      <a:lvl6pPr marL="25225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6pPr>
      <a:lvl7pPr marL="29797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7pPr>
      <a:lvl8pPr marL="34369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8pPr>
      <a:lvl9pPr marL="38941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.rick@cunamutual.com" TargetMode="Externa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60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61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62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63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64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65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66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67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68.emf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0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5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5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5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5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53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54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55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55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56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57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58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5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05683" y="2006529"/>
            <a:ext cx="3838913" cy="55399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Update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63" y="4298665"/>
            <a:ext cx="3212041" cy="1325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400050" indent="-204788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606425" indent="-1714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823913" indent="-207963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1031875" indent="-1905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9075" indent="-1905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6275" indent="-1905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3475" indent="-1905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60675" indent="-1905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881635"/>
              </a:buClr>
              <a:buFontTx/>
              <a:buNone/>
            </a:pPr>
            <a:r>
              <a:rPr lang="en-US" altLang="en-US" sz="1200" dirty="0">
                <a:solidFill>
                  <a:srgbClr val="292934"/>
                </a:solidFill>
              </a:rPr>
              <a:t>If you have any questions or comments,</a:t>
            </a:r>
          </a:p>
          <a:p>
            <a:pPr>
              <a:lnSpc>
                <a:spcPct val="90000"/>
              </a:lnSpc>
              <a:buClr>
                <a:srgbClr val="881635"/>
              </a:buClr>
              <a:buFontTx/>
              <a:buNone/>
            </a:pPr>
            <a:r>
              <a:rPr lang="en-US" altLang="en-US" sz="1200" dirty="0">
                <a:solidFill>
                  <a:srgbClr val="292934"/>
                </a:solidFill>
              </a:rPr>
              <a:t>please contact:</a:t>
            </a:r>
          </a:p>
          <a:p>
            <a:pPr>
              <a:lnSpc>
                <a:spcPct val="90000"/>
              </a:lnSpc>
              <a:buClr>
                <a:srgbClr val="881635"/>
              </a:buClr>
              <a:buFontTx/>
              <a:buNone/>
            </a:pPr>
            <a:r>
              <a:rPr lang="en-US" altLang="en-US" sz="1200" b="1" dirty="0">
                <a:solidFill>
                  <a:srgbClr val="292934"/>
                </a:solidFill>
              </a:rPr>
              <a:t>Steven Rick, Chief Economist </a:t>
            </a:r>
          </a:p>
          <a:p>
            <a:pPr>
              <a:lnSpc>
                <a:spcPct val="90000"/>
              </a:lnSpc>
              <a:buClr>
                <a:srgbClr val="881635"/>
              </a:buClr>
              <a:buFontTx/>
              <a:buNone/>
            </a:pPr>
            <a:r>
              <a:rPr lang="en-US" altLang="en-US" sz="1200" dirty="0">
                <a:solidFill>
                  <a:srgbClr val="292934"/>
                </a:solidFill>
              </a:rPr>
              <a:t>CUNA Mutual Group – Economics</a:t>
            </a:r>
          </a:p>
          <a:p>
            <a:pPr>
              <a:lnSpc>
                <a:spcPct val="90000"/>
              </a:lnSpc>
              <a:buClr>
                <a:srgbClr val="881635"/>
              </a:buClr>
              <a:buFontTx/>
              <a:buNone/>
            </a:pPr>
            <a:r>
              <a:rPr lang="en-US" altLang="en-US" sz="1200" dirty="0">
                <a:solidFill>
                  <a:srgbClr val="292934"/>
                </a:solidFill>
              </a:rPr>
              <a:t>800.356.2644, Ext. 665.5454</a:t>
            </a:r>
          </a:p>
          <a:p>
            <a:pPr>
              <a:lnSpc>
                <a:spcPct val="90000"/>
              </a:lnSpc>
              <a:buClr>
                <a:srgbClr val="881635"/>
              </a:buClr>
              <a:buFontTx/>
              <a:buNone/>
            </a:pPr>
            <a:r>
              <a:rPr lang="en-US" altLang="en-US" sz="1200" u="sng" dirty="0">
                <a:solidFill>
                  <a:srgbClr val="292934"/>
                </a:solidFill>
                <a:hlinkClick r:id="rId2"/>
              </a:rPr>
              <a:t>steve.rick@cunamutual.com</a:t>
            </a:r>
            <a:endParaRPr lang="en-US" altLang="en-US" sz="1200" dirty="0">
              <a:solidFill>
                <a:srgbClr val="292934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19039" y="2830483"/>
            <a:ext cx="2209801" cy="381000"/>
          </a:xfrm>
          <a:prstGeom prst="rect">
            <a:avLst/>
          </a:prstGeom>
        </p:spPr>
        <p:txBody>
          <a:bodyPr/>
          <a:lstStyle>
            <a:lvl1pPr marL="177799" indent="-1777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46" indent="-20478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606419" indent="-17144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3905" indent="-207961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031864" indent="-1904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489060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946255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403451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860646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881635"/>
              </a:buClr>
              <a:buFontTx/>
              <a:buNone/>
            </a:pPr>
            <a:r>
              <a:rPr lang="en-US" altLang="en-US" kern="0" dirty="0">
                <a:solidFill>
                  <a:srgbClr val="292934"/>
                </a:solidFill>
              </a:rPr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val="141446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89" y="108990"/>
            <a:ext cx="9144000" cy="492443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5 Minute Federal Reserve Board Meeting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00600" y="1367862"/>
            <a:ext cx="4978968" cy="42703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Reserve Critical Measures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1777920" y="2519244"/>
            <a:ext cx="4589637" cy="3667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1pPr>
            <a:lvl2pPr marL="619100" indent="-238115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2pPr>
            <a:lvl3pPr marL="952462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3pPr>
            <a:lvl4pPr marL="1333447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4pPr>
            <a:lvl5pPr marL="1714431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725" y="1478318"/>
            <a:ext cx="4181019" cy="3150833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Federal Reserve’s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Dual Mandate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Stables Prices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Full Employment of Resources</a:t>
            </a:r>
          </a:p>
          <a:p>
            <a:endParaRPr lang="en-US" sz="2800" dirty="0"/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425089477"/>
              </p:ext>
            </p:extLst>
          </p:nvPr>
        </p:nvGraphicFramePr>
        <p:xfrm>
          <a:off x="4767264" y="1868488"/>
          <a:ext cx="5291136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Long-Run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Equilibrium Goal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Unemployment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1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017325"/>
              </p:ext>
            </p:extLst>
          </p:nvPr>
        </p:nvGraphicFramePr>
        <p:xfrm>
          <a:off x="199918" y="362607"/>
          <a:ext cx="9748126" cy="48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4" name="Chart" r:id="rId3" imgW="6286534" imgH="4781430" progId="MSGraph.Chart.8">
                  <p:embed followColorScheme="full"/>
                </p:oleObj>
              </mc:Choice>
              <mc:Fallback>
                <p:oleObj name="Chart" r:id="rId3" imgW="6286534" imgH="4781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18" y="362607"/>
                        <a:ext cx="9748126" cy="48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220021" y="1949575"/>
            <a:ext cx="1342507" cy="724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17597" y="2179613"/>
            <a:ext cx="2142001" cy="724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154922" y="1393806"/>
            <a:ext cx="1454244" cy="1477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Borrowing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income for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consumption</a:t>
            </a:r>
          </a:p>
        </p:txBody>
      </p:sp>
    </p:spTree>
    <p:extLst>
      <p:ext uri="{BB962C8B-B14F-4D97-AF65-F5344CB8AC3E}">
        <p14:creationId xmlns:p14="http://schemas.microsoft.com/office/powerpoint/2010/main" val="7290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11546"/>
              </p:ext>
            </p:extLst>
          </p:nvPr>
        </p:nvGraphicFramePr>
        <p:xfrm>
          <a:off x="199918" y="362607"/>
          <a:ext cx="9748126" cy="48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98" name="Chart" r:id="rId3" imgW="6286534" imgH="4781430" progId="MSGraph.Chart.8">
                  <p:embed followColorScheme="full"/>
                </p:oleObj>
              </mc:Choice>
              <mc:Fallback>
                <p:oleObj name="Chart" r:id="rId3" imgW="6286534" imgH="4781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18" y="362607"/>
                        <a:ext cx="9748126" cy="48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220021" y="1949575"/>
            <a:ext cx="1342507" cy="724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17597" y="2179613"/>
            <a:ext cx="2142001" cy="724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154922" y="1393806"/>
            <a:ext cx="1454244" cy="1477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Borrowing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income for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consumption</a:t>
            </a:r>
          </a:p>
        </p:txBody>
      </p:sp>
      <p:sp>
        <p:nvSpPr>
          <p:cNvPr id="7" name="Oval 6"/>
          <p:cNvSpPr/>
          <p:nvPr/>
        </p:nvSpPr>
        <p:spPr>
          <a:xfrm>
            <a:off x="3681846" y="3830287"/>
            <a:ext cx="1486960" cy="101775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53366" y="3830287"/>
            <a:ext cx="1486960" cy="101775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29577" y="3682335"/>
            <a:ext cx="1454244" cy="14773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Saving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income for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consumption</a:t>
            </a:r>
          </a:p>
        </p:txBody>
      </p:sp>
    </p:spTree>
    <p:extLst>
      <p:ext uri="{BB962C8B-B14F-4D97-AF65-F5344CB8AC3E}">
        <p14:creationId xmlns:p14="http://schemas.microsoft.com/office/powerpoint/2010/main" val="34468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557498"/>
              </p:ext>
            </p:extLst>
          </p:nvPr>
        </p:nvGraphicFramePr>
        <p:xfrm>
          <a:off x="199918" y="362607"/>
          <a:ext cx="9748126" cy="48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83" name="Chart" r:id="rId3" imgW="6286534" imgH="4781430" progId="MSGraph.Chart.8">
                  <p:embed followColorScheme="full"/>
                </p:oleObj>
              </mc:Choice>
              <mc:Fallback>
                <p:oleObj name="Chart" r:id="rId3" imgW="6286534" imgH="4781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18" y="362607"/>
                        <a:ext cx="9748126" cy="48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2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23532"/>
              </p:ext>
            </p:extLst>
          </p:nvPr>
        </p:nvGraphicFramePr>
        <p:xfrm>
          <a:off x="199918" y="362607"/>
          <a:ext cx="9748126" cy="48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07" name="Chart" r:id="rId3" imgW="6286534" imgH="4781430" progId="MSGraph.Chart.8">
                  <p:embed followColorScheme="full"/>
                </p:oleObj>
              </mc:Choice>
              <mc:Fallback>
                <p:oleObj name="Chart" r:id="rId3" imgW="6286534" imgH="4781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18" y="362607"/>
                        <a:ext cx="9748126" cy="48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5343899" y="2149435"/>
            <a:ext cx="475013" cy="104502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429183"/>
              </p:ext>
            </p:extLst>
          </p:nvPr>
        </p:nvGraphicFramePr>
        <p:xfrm>
          <a:off x="199918" y="362607"/>
          <a:ext cx="9748126" cy="48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31" name="Chart" r:id="rId3" imgW="6286534" imgH="4781430" progId="MSGraph.Chart.8">
                  <p:embed followColorScheme="full"/>
                </p:oleObj>
              </mc:Choice>
              <mc:Fallback>
                <p:oleObj name="Chart" r:id="rId3" imgW="6286534" imgH="4781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18" y="362607"/>
                        <a:ext cx="9748126" cy="48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973294" y="2113810"/>
            <a:ext cx="581890" cy="61751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43899" y="2149435"/>
            <a:ext cx="475013" cy="104502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2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979265"/>
              </p:ext>
            </p:extLst>
          </p:nvPr>
        </p:nvGraphicFramePr>
        <p:xfrm>
          <a:off x="199918" y="362607"/>
          <a:ext cx="9748126" cy="48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85" name="Chart" r:id="rId3" imgW="6286534" imgH="4781430" progId="MSGraph.Chart.8">
                  <p:embed followColorScheme="full"/>
                </p:oleObj>
              </mc:Choice>
              <mc:Fallback>
                <p:oleObj name="Chart" r:id="rId3" imgW="6286534" imgH="4781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18" y="362607"/>
                        <a:ext cx="9748126" cy="48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973294" y="2113810"/>
            <a:ext cx="581890" cy="61751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43899" y="2149435"/>
            <a:ext cx="475013" cy="104502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582872" y="2749266"/>
            <a:ext cx="581890" cy="61751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42226"/>
              </p:ext>
            </p:extLst>
          </p:nvPr>
        </p:nvGraphicFramePr>
        <p:xfrm>
          <a:off x="199918" y="362607"/>
          <a:ext cx="9748126" cy="48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56" name="Chart" r:id="rId3" imgW="6286534" imgH="4781430" progId="MSGraph.Chart.8">
                  <p:embed followColorScheme="full"/>
                </p:oleObj>
              </mc:Choice>
              <mc:Fallback>
                <p:oleObj name="Chart" r:id="rId3" imgW="6286534" imgH="4781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18" y="362607"/>
                        <a:ext cx="9748126" cy="48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973294" y="2113810"/>
            <a:ext cx="581890" cy="61751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43899" y="2149435"/>
            <a:ext cx="475013" cy="104502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41329" y="2458193"/>
            <a:ext cx="690749" cy="29292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582872" y="2749266"/>
            <a:ext cx="581890" cy="61751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56328"/>
              </p:ext>
            </p:extLst>
          </p:nvPr>
        </p:nvGraphicFramePr>
        <p:xfrm>
          <a:off x="199918" y="362607"/>
          <a:ext cx="9748126" cy="48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80" name="Chart" r:id="rId3" imgW="6286534" imgH="4781430" progId="MSGraph.Chart.8">
                  <p:embed followColorScheme="full"/>
                </p:oleObj>
              </mc:Choice>
              <mc:Fallback>
                <p:oleObj name="Chart" r:id="rId3" imgW="6286534" imgH="4781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18" y="362607"/>
                        <a:ext cx="9748126" cy="48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973294" y="2113810"/>
            <a:ext cx="581890" cy="61751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43899" y="2149435"/>
            <a:ext cx="475013" cy="104502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41329" y="2458193"/>
            <a:ext cx="690749" cy="29292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94152" y="2565213"/>
            <a:ext cx="366101" cy="91123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82872" y="2749266"/>
            <a:ext cx="581890" cy="61751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640413"/>
              </p:ext>
            </p:extLst>
          </p:nvPr>
        </p:nvGraphicFramePr>
        <p:xfrm>
          <a:off x="200025" y="361950"/>
          <a:ext cx="9747250" cy="48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28" name="Chart" r:id="rId3" imgW="6286534" imgH="4781430" progId="MSGraph.Chart.8">
                  <p:embed followColorScheme="full"/>
                </p:oleObj>
              </mc:Choice>
              <mc:Fallback>
                <p:oleObj name="Chart" r:id="rId3" imgW="6286534" imgH="4781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361950"/>
                        <a:ext cx="9747250" cy="488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973294" y="2113810"/>
            <a:ext cx="581890" cy="61751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43899" y="2149435"/>
            <a:ext cx="475013" cy="104502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41329" y="2458193"/>
            <a:ext cx="690749" cy="29292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294152" y="2565213"/>
            <a:ext cx="366101" cy="91123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38"/>
          <p:cNvSpPr txBox="1">
            <a:spLocks noChangeArrowheads="1"/>
          </p:cNvSpPr>
          <p:nvPr/>
        </p:nvSpPr>
        <p:spPr bwMode="auto">
          <a:xfrm>
            <a:off x="2396277" y="2071689"/>
            <a:ext cx="5030543" cy="132343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8000" b="1">
                <a:solidFill>
                  <a:srgbClr val="0000FF"/>
                </a:solidFill>
                <a:latin typeface="Times New Roman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582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8479" y="166687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Unemployment &amp; Delinquency Rates Rising in 2020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48357639"/>
              </p:ext>
            </p:extLst>
          </p:nvPr>
        </p:nvGraphicFramePr>
        <p:xfrm>
          <a:off x="128590" y="676274"/>
          <a:ext cx="9834119" cy="489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99" name="Chart" r:id="rId3" imgW="6000733" imgH="5524470" progId="MSGraph.Chart.8">
                  <p:embed followColorScheme="full"/>
                </p:oleObj>
              </mc:Choice>
              <mc:Fallback>
                <p:oleObj name="Chart" r:id="rId3" imgW="6000733" imgH="552447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90" y="676274"/>
                        <a:ext cx="9834119" cy="4895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5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15"/>
          <p:cNvSpPr txBox="1">
            <a:spLocks noChangeArrowheads="1"/>
          </p:cNvSpPr>
          <p:nvPr/>
        </p:nvSpPr>
        <p:spPr bwMode="auto">
          <a:xfrm>
            <a:off x="2037292" y="2349500"/>
            <a:ext cx="5834944" cy="1015663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60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563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190500"/>
            <a:ext cx="9313333" cy="1905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3683000"/>
            <a:ext cx="9313333" cy="1905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000" y="2349500"/>
            <a:ext cx="9313333" cy="1143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639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8479" y="166687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Unemployment &amp; Delinquency Rates Rising in 2020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71422658"/>
              </p:ext>
            </p:extLst>
          </p:nvPr>
        </p:nvGraphicFramePr>
        <p:xfrm>
          <a:off x="128590" y="676274"/>
          <a:ext cx="9834119" cy="489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29" name="Chart" r:id="rId3" imgW="6000733" imgH="5524470" progId="MSGraph.Chart.8">
                  <p:embed followColorScheme="full"/>
                </p:oleObj>
              </mc:Choice>
              <mc:Fallback>
                <p:oleObj name="Chart" r:id="rId3" imgW="6000733" imgH="552447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90" y="676274"/>
                        <a:ext cx="9834119" cy="4895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7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20163636"/>
              </p:ext>
            </p:extLst>
          </p:nvPr>
        </p:nvGraphicFramePr>
        <p:xfrm>
          <a:off x="134938" y="717550"/>
          <a:ext cx="9891712" cy="489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01" name="Chart" r:id="rId3" imgW="8448678" imgH="6210270" progId="MSGraph.Chart.8">
                  <p:embed followColorScheme="full"/>
                </p:oleObj>
              </mc:Choice>
              <mc:Fallback>
                <p:oleObj name="Chart" r:id="rId3" imgW="8448678" imgH="621027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717550"/>
                        <a:ext cx="9891712" cy="4891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4950" y="71331"/>
            <a:ext cx="9859657" cy="5998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881635"/>
                </a:solidFill>
              </a:rPr>
              <a:t>Slower Economic Growth in 2019, around 2.3%, and 1.0% in 2020 </a:t>
            </a:r>
          </a:p>
        </p:txBody>
      </p:sp>
    </p:spTree>
    <p:extLst>
      <p:ext uri="{BB962C8B-B14F-4D97-AF65-F5344CB8AC3E}">
        <p14:creationId xmlns:p14="http://schemas.microsoft.com/office/powerpoint/2010/main" val="42283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70594096"/>
              </p:ext>
            </p:extLst>
          </p:nvPr>
        </p:nvGraphicFramePr>
        <p:xfrm>
          <a:off x="134938" y="717550"/>
          <a:ext cx="9891712" cy="489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27" name="Chart" r:id="rId3" imgW="8448678" imgH="6210270" progId="MSGraph.Chart.8">
                  <p:embed followColorScheme="full"/>
                </p:oleObj>
              </mc:Choice>
              <mc:Fallback>
                <p:oleObj name="Chart" r:id="rId3" imgW="8448678" imgH="621027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717550"/>
                        <a:ext cx="9891712" cy="4891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4950" y="71331"/>
            <a:ext cx="9859657" cy="5998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881635"/>
                </a:solidFill>
              </a:rPr>
              <a:t>Slower Economic Growth in 2019, around 2.3%, and 1.0% in 2020 </a:t>
            </a:r>
          </a:p>
        </p:txBody>
      </p:sp>
    </p:spTree>
    <p:extLst>
      <p:ext uri="{BB962C8B-B14F-4D97-AF65-F5344CB8AC3E}">
        <p14:creationId xmlns:p14="http://schemas.microsoft.com/office/powerpoint/2010/main" val="22683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330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0172" y="2794000"/>
            <a:ext cx="9859657" cy="5998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dirty="0">
              <a:solidFill>
                <a:srgbClr val="88163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70" y="3235536"/>
            <a:ext cx="985965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Recessions occur where there is too little spending to keep an economy’s resources from falling idle.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03804112"/>
              </p:ext>
            </p:extLst>
          </p:nvPr>
        </p:nvGraphicFramePr>
        <p:xfrm>
          <a:off x="150172" y="182712"/>
          <a:ext cx="9891712" cy="299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06" name="Chart" r:id="rId4" imgW="8448678" imgH="6210270" progId="MSGraph.Chart.8">
                  <p:embed followColorScheme="full"/>
                </p:oleObj>
              </mc:Choice>
              <mc:Fallback>
                <p:oleObj name="Chart" r:id="rId4" imgW="8448678" imgH="6210270" progId="MSGraph.Chart.8">
                  <p:embed followColorScheme="full"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2" y="182712"/>
                        <a:ext cx="9891712" cy="2991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3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330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0172" y="2794000"/>
            <a:ext cx="9859657" cy="5998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dirty="0">
              <a:solidFill>
                <a:srgbClr val="88163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70" y="3235536"/>
            <a:ext cx="985965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Recessions occur where there is too little spending to keep an economy’s resources from falling idle.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Factors Pointing to a “Growth Recession” in 2020.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56301694"/>
              </p:ext>
            </p:extLst>
          </p:nvPr>
        </p:nvGraphicFramePr>
        <p:xfrm>
          <a:off x="150172" y="182712"/>
          <a:ext cx="9891712" cy="299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28" name="Chart" r:id="rId4" imgW="8448678" imgH="6210270" progId="MSGraph.Chart.8">
                  <p:embed followColorScheme="full"/>
                </p:oleObj>
              </mc:Choice>
              <mc:Fallback>
                <p:oleObj name="Chart" r:id="rId4" imgW="8448678" imgH="621027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2" y="182712"/>
                        <a:ext cx="9891712" cy="2991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0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330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0172" y="2794000"/>
            <a:ext cx="9859657" cy="5998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dirty="0">
              <a:solidFill>
                <a:srgbClr val="88163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70" y="3235536"/>
            <a:ext cx="98596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Recessions occur where there is too little spending to keep an economy’s resources from falling idle.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Factors Pointing to a “Growth Recession” in 2020.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credit cycle drives the business cycle.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57274545"/>
              </p:ext>
            </p:extLst>
          </p:nvPr>
        </p:nvGraphicFramePr>
        <p:xfrm>
          <a:off x="150172" y="182712"/>
          <a:ext cx="9891712" cy="299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52" name="Chart" r:id="rId4" imgW="8448678" imgH="6210270" progId="MSGraph.Chart.8">
                  <p:embed followColorScheme="full"/>
                </p:oleObj>
              </mc:Choice>
              <mc:Fallback>
                <p:oleObj name="Chart" r:id="rId4" imgW="8448678" imgH="621027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2" y="182712"/>
                        <a:ext cx="9891712" cy="2991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330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0172" y="2794000"/>
            <a:ext cx="9859657" cy="5998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dirty="0">
              <a:solidFill>
                <a:srgbClr val="88163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70" y="3235536"/>
            <a:ext cx="985965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Recessions occur where there is too little spending to keep an economy’s resources from falling idle.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Factors Pointing to a “Growth Recession” in 2020.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credit cycle drives the business cycle.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recent fiscal stimulus in the form of government spending and tax cuts will fade in 2020.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80788041"/>
              </p:ext>
            </p:extLst>
          </p:nvPr>
        </p:nvGraphicFramePr>
        <p:xfrm>
          <a:off x="150172" y="182712"/>
          <a:ext cx="9891712" cy="299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76" name="Chart" r:id="rId4" imgW="8448678" imgH="6210270" progId="MSGraph.Chart.8">
                  <p:embed followColorScheme="full"/>
                </p:oleObj>
              </mc:Choice>
              <mc:Fallback>
                <p:oleObj name="Chart" r:id="rId4" imgW="8448678" imgH="621027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2" y="182712"/>
                        <a:ext cx="9891712" cy="2991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7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330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0172" y="2794000"/>
            <a:ext cx="9859657" cy="5998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dirty="0">
              <a:solidFill>
                <a:srgbClr val="88163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70" y="3235536"/>
            <a:ext cx="985965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Recessions occur where there is too little spending to keep an economy’s resources from falling idle.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Factors Pointing to a “Growth Recession” in 2020.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credit cycle drives the business cycle.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recent fiscal stimulus in the form of government spending and tax cuts will fade in 2020.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stronger dollar will decrease export growth.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68006382"/>
              </p:ext>
            </p:extLst>
          </p:nvPr>
        </p:nvGraphicFramePr>
        <p:xfrm>
          <a:off x="150172" y="182712"/>
          <a:ext cx="9891712" cy="299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00" name="Chart" r:id="rId4" imgW="8448678" imgH="6210270" progId="MSGraph.Chart.8">
                  <p:embed followColorScheme="full"/>
                </p:oleObj>
              </mc:Choice>
              <mc:Fallback>
                <p:oleObj name="Chart" r:id="rId4" imgW="8448678" imgH="621027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2" y="182712"/>
                        <a:ext cx="9891712" cy="2991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2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89" y="108990"/>
            <a:ext cx="9144000" cy="492443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5 Minute Federal Reserve Board Meeting</a:t>
            </a:r>
            <a:endParaRPr lang="en-US" dirty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1777920" y="2519244"/>
            <a:ext cx="4589637" cy="3667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1pPr>
            <a:lvl2pPr marL="619100" indent="-238115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2pPr>
            <a:lvl3pPr marL="952462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3pPr>
            <a:lvl4pPr marL="1333447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4pPr>
            <a:lvl5pPr marL="1714431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330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0172" y="2794000"/>
            <a:ext cx="9859657" cy="5998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dirty="0">
              <a:solidFill>
                <a:srgbClr val="88163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70" y="3235536"/>
            <a:ext cx="985965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Recessions occur where there is too little spending to keep an economy’s resources from falling idle.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Factors Pointing to a “Growth Recession” in 2020.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credit cycle drives the business cycle.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recent fiscal stimulus in the form of government spending and tax cuts will fade in 2020.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stronger dollar will decrease export growth.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wars and tariffs are reducing world trade, which historically is a precursor to a recession.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0459674"/>
              </p:ext>
            </p:extLst>
          </p:nvPr>
        </p:nvGraphicFramePr>
        <p:xfrm>
          <a:off x="150172" y="182712"/>
          <a:ext cx="9891712" cy="299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24" name="Chart" r:id="rId4" imgW="8448678" imgH="6210270" progId="MSGraph.Chart.8">
                  <p:embed followColorScheme="full"/>
                </p:oleObj>
              </mc:Choice>
              <mc:Fallback>
                <p:oleObj name="Chart" r:id="rId4" imgW="8448678" imgH="621027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2" y="182712"/>
                        <a:ext cx="9891712" cy="2991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9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330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0172" y="2794000"/>
            <a:ext cx="9859657" cy="5998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dirty="0">
              <a:solidFill>
                <a:srgbClr val="88163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70" y="3235536"/>
            <a:ext cx="985965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Recessions occur where there is too little spending to keep an economy’s resources from falling idle.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Factors Pointing to a “Growth Recession” in 2020.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credit cycle drives the business cycle.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recent fiscal stimulus in the form of government spending and tax cuts will fade in 2020.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stronger dollar will decrease export growth.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wars and tariffs are reducing world trade, which historically is a precursor to a recession.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Recessions typically begin 2 ½ years after the economy begins to overheat. 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39731262"/>
              </p:ext>
            </p:extLst>
          </p:nvPr>
        </p:nvGraphicFramePr>
        <p:xfrm>
          <a:off x="150172" y="182712"/>
          <a:ext cx="9891712" cy="299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48" name="Chart" r:id="rId4" imgW="8448678" imgH="6210270" progId="MSGraph.Chart.8">
                  <p:embed followColorScheme="full"/>
                </p:oleObj>
              </mc:Choice>
              <mc:Fallback>
                <p:oleObj name="Chart" r:id="rId4" imgW="8448678" imgH="621027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2" y="182712"/>
                        <a:ext cx="9891712" cy="2991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8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89" y="108990"/>
            <a:ext cx="9144000" cy="492443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5 Minute Federal Reserve Board Meeting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00600" y="1367862"/>
            <a:ext cx="4978968" cy="42703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Reserve Critical Measures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1777920" y="2519244"/>
            <a:ext cx="4589637" cy="3667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1pPr>
            <a:lvl2pPr marL="619100" indent="-238115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2pPr>
            <a:lvl3pPr marL="952462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3pPr>
            <a:lvl4pPr marL="1333447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4pPr>
            <a:lvl5pPr marL="1714431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725" y="1478318"/>
            <a:ext cx="4181019" cy="3150833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Federal Reserve’s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Dual Mandate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Stables Prices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Full Employment of Resources</a:t>
            </a:r>
          </a:p>
          <a:p>
            <a:endParaRPr lang="en-US" sz="2800" dirty="0"/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69856057"/>
              </p:ext>
            </p:extLst>
          </p:nvPr>
        </p:nvGraphicFramePr>
        <p:xfrm>
          <a:off x="4767264" y="1868488"/>
          <a:ext cx="5291136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Long-Run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Equilibrium Goal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Unemployment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Output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6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36802"/>
              </p:ext>
            </p:extLst>
          </p:nvPr>
        </p:nvGraphicFramePr>
        <p:xfrm>
          <a:off x="114300" y="1123950"/>
          <a:ext cx="9934576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232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123950"/>
                        <a:ext cx="9934576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9144000" cy="7826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GDP Output Gap in 2019 </a:t>
            </a:r>
          </a:p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Economy Moving Above its Potential Level of Output</a:t>
            </a:r>
          </a:p>
        </p:txBody>
      </p:sp>
    </p:spTree>
    <p:extLst>
      <p:ext uri="{BB962C8B-B14F-4D97-AF65-F5344CB8AC3E}">
        <p14:creationId xmlns:p14="http://schemas.microsoft.com/office/powerpoint/2010/main" val="15630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77935"/>
              </p:ext>
            </p:extLst>
          </p:nvPr>
        </p:nvGraphicFramePr>
        <p:xfrm>
          <a:off x="114300" y="1123950"/>
          <a:ext cx="9934576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59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123950"/>
                        <a:ext cx="9934576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9144000" cy="7826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GDP Output Gap in 2019 </a:t>
            </a:r>
          </a:p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Economy Moving Above its Potential Level of Output</a:t>
            </a:r>
          </a:p>
        </p:txBody>
      </p:sp>
    </p:spTree>
    <p:extLst>
      <p:ext uri="{BB962C8B-B14F-4D97-AF65-F5344CB8AC3E}">
        <p14:creationId xmlns:p14="http://schemas.microsoft.com/office/powerpoint/2010/main" val="717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671" y="127004"/>
            <a:ext cx="9990667" cy="2616101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What causes Recessions?</a:t>
            </a:r>
          </a:p>
          <a:p>
            <a:pPr eaLnBrk="0" hangingPunct="0">
              <a:defRPr/>
            </a:pPr>
            <a:endParaRPr lang="en-US" altLang="en-US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1085850" lvl="1" indent="-3429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1558"/>
              </p:ext>
            </p:extLst>
          </p:nvPr>
        </p:nvGraphicFramePr>
        <p:xfrm>
          <a:off x="114300" y="2743104"/>
          <a:ext cx="9934575" cy="296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94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743104"/>
                        <a:ext cx="9934575" cy="2969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32290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671" y="127004"/>
            <a:ext cx="9990667" cy="2616101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What causes Recessions?</a:t>
            </a:r>
          </a:p>
          <a:p>
            <a:pPr eaLnBrk="0" hangingPunct="0"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Necessary condition: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Overheating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economy: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1085850" lvl="1" indent="-3429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1558"/>
              </p:ext>
            </p:extLst>
          </p:nvPr>
        </p:nvGraphicFramePr>
        <p:xfrm>
          <a:off x="114300" y="2743200"/>
          <a:ext cx="9934575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18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743200"/>
                        <a:ext cx="9934575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64501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671" y="127004"/>
            <a:ext cx="9990667" cy="2616101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What causes Recessions?</a:t>
            </a:r>
          </a:p>
          <a:p>
            <a:pPr eaLnBrk="0" hangingPunct="0"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Necessary condition: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Overheating economy: Tight labor market =&gt; </a:t>
            </a:r>
            <a:r>
              <a:rPr lang="en-US" altLang="en-US" b="1" dirty="0">
                <a:solidFill>
                  <a:srgbClr val="FF3300"/>
                </a:solidFill>
                <a:latin typeface="Symbol" pitchFamily="18" charset="2"/>
              </a:rPr>
              <a:t>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wages &amp; prices </a:t>
            </a:r>
          </a:p>
          <a:p>
            <a:pPr eaLnBrk="0" hangingPunct="0"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1085850" lvl="1" indent="-3429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1558"/>
              </p:ext>
            </p:extLst>
          </p:nvPr>
        </p:nvGraphicFramePr>
        <p:xfrm>
          <a:off x="114300" y="2743200"/>
          <a:ext cx="9934575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42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743200"/>
                        <a:ext cx="9934575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87161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671" y="127004"/>
            <a:ext cx="9990667" cy="2616101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What causes Recessions?</a:t>
            </a:r>
          </a:p>
          <a:p>
            <a:pPr eaLnBrk="0" hangingPunct="0"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Necessary condition: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Overheating economy: Tight labor market =&gt; </a:t>
            </a:r>
            <a:r>
              <a:rPr lang="en-US" altLang="en-US" b="1" dirty="0">
                <a:solidFill>
                  <a:srgbClr val="FF3300"/>
                </a:solidFill>
                <a:latin typeface="Symbol" pitchFamily="18" charset="2"/>
              </a:rPr>
              <a:t>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wages &amp; prices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Financial imbalances or excesses =&gt; bursting asset bubbles </a:t>
            </a:r>
          </a:p>
          <a:p>
            <a:pPr marL="1085850" lvl="1" indent="-342900" eaLnBrk="0" hangingPunct="0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1558"/>
              </p:ext>
            </p:extLst>
          </p:nvPr>
        </p:nvGraphicFramePr>
        <p:xfrm>
          <a:off x="114300" y="2743200"/>
          <a:ext cx="9934575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66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743200"/>
                        <a:ext cx="9934575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89191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671" y="127004"/>
            <a:ext cx="9990667" cy="2616101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What causes Recessions?</a:t>
            </a:r>
          </a:p>
          <a:p>
            <a:pPr eaLnBrk="0" hangingPunct="0"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Necessary condition: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Overheating economy: Tight labor market =&gt; </a:t>
            </a:r>
            <a:r>
              <a:rPr lang="en-US" altLang="en-US" b="1" dirty="0">
                <a:solidFill>
                  <a:srgbClr val="FF3300"/>
                </a:solidFill>
                <a:latin typeface="Symbol" pitchFamily="18" charset="2"/>
              </a:rPr>
              <a:t>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wages &amp; prices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Financial imbalances or excesses =&gt; bursting asset bubbles </a:t>
            </a:r>
          </a:p>
          <a:p>
            <a:pPr marL="108585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(2001 stock market, 2008 housing market)</a:t>
            </a:r>
          </a:p>
          <a:p>
            <a:pPr eaLnBrk="0" hangingPunct="0"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1558"/>
              </p:ext>
            </p:extLst>
          </p:nvPr>
        </p:nvGraphicFramePr>
        <p:xfrm>
          <a:off x="114300" y="2743200"/>
          <a:ext cx="9934575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90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743200"/>
                        <a:ext cx="9934575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83544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89" y="108990"/>
            <a:ext cx="9144000" cy="492443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5 Minute Federal Reserve Board Meeting</a:t>
            </a:r>
            <a:endParaRPr lang="en-US" dirty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1777920" y="2519244"/>
            <a:ext cx="4589637" cy="3667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1pPr>
            <a:lvl2pPr marL="619100" indent="-238115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2pPr>
            <a:lvl3pPr marL="952462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3pPr>
            <a:lvl4pPr marL="1333447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4pPr>
            <a:lvl5pPr marL="1714431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725" y="1478318"/>
            <a:ext cx="4181019" cy="3150833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Federal Reserve’s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Dual Mandate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671" y="127004"/>
            <a:ext cx="9990667" cy="2616101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What causes Recessions?</a:t>
            </a:r>
          </a:p>
          <a:p>
            <a:pPr eaLnBrk="0" hangingPunct="0"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Necessary condition: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Overheating economy: Tight labor market =&gt; </a:t>
            </a:r>
            <a:r>
              <a:rPr lang="en-US" altLang="en-US" b="1" dirty="0">
                <a:solidFill>
                  <a:srgbClr val="FF3300"/>
                </a:solidFill>
                <a:latin typeface="Symbol" pitchFamily="18" charset="2"/>
              </a:rPr>
              <a:t>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wages &amp; prices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Financial imbalances or excesses =&gt; bursting asset bubbles </a:t>
            </a:r>
          </a:p>
          <a:p>
            <a:pPr marL="108585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(2001 stock market, 2008 housing market)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Exogenous/External </a:t>
            </a:r>
            <a:r>
              <a:rPr lang="en-US" altLang="en-US" sz="240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Shocks </a:t>
            </a: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1558"/>
              </p:ext>
            </p:extLst>
          </p:nvPr>
        </p:nvGraphicFramePr>
        <p:xfrm>
          <a:off x="114300" y="2743200"/>
          <a:ext cx="9934575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14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743200"/>
                        <a:ext cx="9934575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96523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671" y="127004"/>
            <a:ext cx="9990667" cy="2616101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What causes Recessions?</a:t>
            </a:r>
          </a:p>
          <a:p>
            <a:pPr eaLnBrk="0" hangingPunct="0"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Necessary condition: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Overheating economy: Tight labor market =&gt; </a:t>
            </a:r>
            <a:r>
              <a:rPr lang="en-US" altLang="en-US" b="1" dirty="0">
                <a:solidFill>
                  <a:srgbClr val="FF3300"/>
                </a:solidFill>
                <a:latin typeface="Symbol" pitchFamily="18" charset="2"/>
              </a:rPr>
              <a:t>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wages &amp; prices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Financial imbalances or excesses =&gt; bursting asset bubbles </a:t>
            </a:r>
          </a:p>
          <a:p>
            <a:pPr marL="108585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(2001 stock market, 2008 housing market)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Exogenous/External Shocks (terrorist attack, war, trade war)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1558"/>
              </p:ext>
            </p:extLst>
          </p:nvPr>
        </p:nvGraphicFramePr>
        <p:xfrm>
          <a:off x="114300" y="2743200"/>
          <a:ext cx="9934575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38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743200"/>
                        <a:ext cx="9934575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36022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671" y="127004"/>
            <a:ext cx="9990667" cy="2616101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What causes Recessions?</a:t>
            </a:r>
          </a:p>
          <a:p>
            <a:pPr eaLnBrk="0" hangingPunct="0"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Necessary condition: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Overheating economy: Tight labor market =&gt; </a:t>
            </a:r>
            <a:r>
              <a:rPr lang="en-US" altLang="en-US" b="1" dirty="0">
                <a:solidFill>
                  <a:srgbClr val="FF3300"/>
                </a:solidFill>
                <a:latin typeface="Symbol" pitchFamily="18" charset="2"/>
              </a:rPr>
              <a:t>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wages &amp; prices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Financial imbalances or excesses =&gt; bursting asset bubbles </a:t>
            </a:r>
          </a:p>
          <a:p>
            <a:pPr marL="108585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(2001 stock market, 2008 housing market)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Exogenous/External Shocks (terrorist attack, war, trade war)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High inflation =&gt; Excessive monetary policy tightening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altLang="en-US" sz="2400" dirty="0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1558"/>
              </p:ext>
            </p:extLst>
          </p:nvPr>
        </p:nvGraphicFramePr>
        <p:xfrm>
          <a:off x="114300" y="2743200"/>
          <a:ext cx="9934575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62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743200"/>
                        <a:ext cx="9934575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052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671" y="127004"/>
            <a:ext cx="9990667" cy="2616101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What causes Recessions?</a:t>
            </a:r>
          </a:p>
          <a:p>
            <a:pPr eaLnBrk="0" hangingPunct="0"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Necessary condition: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Overheating economy: Tight labor market =&gt; </a:t>
            </a:r>
            <a:r>
              <a:rPr lang="en-US" altLang="en-US" b="1" dirty="0">
                <a:solidFill>
                  <a:srgbClr val="FF3300"/>
                </a:solidFill>
                <a:latin typeface="Symbol" pitchFamily="18" charset="2"/>
              </a:rPr>
              <a:t>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wages &amp; prices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Financial imbalances or excesses =&gt; bursting asset bubbles </a:t>
            </a:r>
          </a:p>
          <a:p>
            <a:pPr marL="108585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(2001 stock market, 2008 housing market)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Exogenous/External Shocks (terrorist attack, war, trade war)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High inflation =&gt; Excessive monetary policy tightening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High Inventories =&gt; inventory correction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1558"/>
              </p:ext>
            </p:extLst>
          </p:nvPr>
        </p:nvGraphicFramePr>
        <p:xfrm>
          <a:off x="114300" y="2743200"/>
          <a:ext cx="9934575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86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743200"/>
                        <a:ext cx="9934575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26044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89" y="108990"/>
            <a:ext cx="9144000" cy="492443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5 Minute Federal Reserve Board Meeting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00600" y="1367862"/>
            <a:ext cx="4978968" cy="42703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Reserve Critical Measures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1777920" y="2519244"/>
            <a:ext cx="4589637" cy="3667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1pPr>
            <a:lvl2pPr marL="619100" indent="-238115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2pPr>
            <a:lvl3pPr marL="952462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3pPr>
            <a:lvl4pPr marL="1333447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4pPr>
            <a:lvl5pPr marL="1714431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725" y="1478318"/>
            <a:ext cx="4181019" cy="3150833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Federal Reserve’s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Dual Mandate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Stables Prices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Full Employment of Resources</a:t>
            </a:r>
          </a:p>
          <a:p>
            <a:endParaRPr lang="en-US" sz="2800" dirty="0"/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482512419"/>
              </p:ext>
            </p:extLst>
          </p:nvPr>
        </p:nvGraphicFramePr>
        <p:xfrm>
          <a:off x="4767264" y="1868488"/>
          <a:ext cx="529113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Long-Run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Equilibrium Goal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Unemployment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Output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 Funds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Interest Rate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4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568738"/>
              </p:ext>
            </p:extLst>
          </p:nvPr>
        </p:nvGraphicFramePr>
        <p:xfrm>
          <a:off x="114300" y="1123950"/>
          <a:ext cx="9934576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27" name="Chart" r:id="rId3" imgW="5991278" imgH="5505570" progId="MSGraph.Chart.8">
                  <p:embed followColorScheme="full"/>
                </p:oleObj>
              </mc:Choice>
              <mc:Fallback>
                <p:oleObj name="Chart" r:id="rId3" imgW="5991278" imgH="55055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123950"/>
                        <a:ext cx="9934576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9144000" cy="7826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GDP Output Gap in 2019 </a:t>
            </a:r>
          </a:p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Economy Moving Above its Potential Level of Output</a:t>
            </a:r>
          </a:p>
        </p:txBody>
      </p:sp>
    </p:spTree>
    <p:extLst>
      <p:ext uri="{BB962C8B-B14F-4D97-AF65-F5344CB8AC3E}">
        <p14:creationId xmlns:p14="http://schemas.microsoft.com/office/powerpoint/2010/main" val="22435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89" y="108990"/>
            <a:ext cx="9144000" cy="492443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5 Minute Federal Reserve Board Meeting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00600" y="1367862"/>
            <a:ext cx="4978968" cy="42703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Reserve Critical Measures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1777920" y="2519244"/>
            <a:ext cx="4589637" cy="3667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1pPr>
            <a:lvl2pPr marL="619100" indent="-238115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2pPr>
            <a:lvl3pPr marL="952462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3pPr>
            <a:lvl4pPr marL="1333447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4pPr>
            <a:lvl5pPr marL="1714431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725" y="1478318"/>
            <a:ext cx="4181019" cy="3150833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Federal Reserve’s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Dual Mandate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Stables Prices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Full Employment of Resources</a:t>
            </a:r>
          </a:p>
          <a:p>
            <a:endParaRPr lang="en-US" sz="2800" dirty="0"/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201978710"/>
              </p:ext>
            </p:extLst>
          </p:nvPr>
        </p:nvGraphicFramePr>
        <p:xfrm>
          <a:off x="4767264" y="1868488"/>
          <a:ext cx="5291136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Long-Run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Equilibrium Goal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Unemployment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Output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 Funds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Interest Rate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10-Year Treasury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6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55311768"/>
              </p:ext>
            </p:extLst>
          </p:nvPr>
        </p:nvGraphicFramePr>
        <p:xfrm>
          <a:off x="211138" y="733648"/>
          <a:ext cx="9728200" cy="453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26" name="Chart" r:id="rId3" imgW="6286534" imgH="4829220" progId="MSGraph.Chart.8">
                  <p:embed followColorScheme="full"/>
                </p:oleObj>
              </mc:Choice>
              <mc:Fallback>
                <p:oleObj name="Chart" r:id="rId3" imgW="6286534" imgH="48292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733648"/>
                        <a:ext cx="9728200" cy="453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3208" y="-29895"/>
            <a:ext cx="9558206" cy="6784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0">
                <a:solidFill>
                  <a:srgbClr val="810000"/>
                </a:solidFill>
              </a:rPr>
              <a:t>Inverted </a:t>
            </a:r>
            <a:r>
              <a:rPr lang="en-US" sz="2200" b="0" dirty="0">
                <a:solidFill>
                  <a:srgbClr val="810000"/>
                </a:solidFill>
              </a:rPr>
              <a:t>Yield Curves Herald Recessions in 9 Months</a:t>
            </a:r>
          </a:p>
        </p:txBody>
      </p:sp>
    </p:spTree>
    <p:extLst>
      <p:ext uri="{BB962C8B-B14F-4D97-AF65-F5344CB8AC3E}">
        <p14:creationId xmlns:p14="http://schemas.microsoft.com/office/powerpoint/2010/main" val="32309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80767384"/>
              </p:ext>
            </p:extLst>
          </p:nvPr>
        </p:nvGraphicFramePr>
        <p:xfrm>
          <a:off x="211138" y="733648"/>
          <a:ext cx="9728200" cy="453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47" name="Chart" r:id="rId3" imgW="6286534" imgH="4829220" progId="MSGraph.Chart.8">
                  <p:embed followColorScheme="full"/>
                </p:oleObj>
              </mc:Choice>
              <mc:Fallback>
                <p:oleObj name="Chart" r:id="rId3" imgW="6286534" imgH="48292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733648"/>
                        <a:ext cx="9728200" cy="453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3208" y="-29895"/>
            <a:ext cx="9558206" cy="6784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0">
                <a:solidFill>
                  <a:srgbClr val="810000"/>
                </a:solidFill>
              </a:rPr>
              <a:t>Inverted </a:t>
            </a:r>
            <a:r>
              <a:rPr lang="en-US" sz="2200" b="0" dirty="0">
                <a:solidFill>
                  <a:srgbClr val="810000"/>
                </a:solidFill>
              </a:rPr>
              <a:t>Yield Curves Herald Recessions in 9 Months</a:t>
            </a:r>
          </a:p>
        </p:txBody>
      </p:sp>
      <p:sp>
        <p:nvSpPr>
          <p:cNvPr id="8" name="Oval 7"/>
          <p:cNvSpPr/>
          <p:nvPr/>
        </p:nvSpPr>
        <p:spPr>
          <a:xfrm>
            <a:off x="652130" y="1385776"/>
            <a:ext cx="712382" cy="63795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0003" y="1446037"/>
            <a:ext cx="1396601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/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1364512" y="1562986"/>
            <a:ext cx="375489" cy="141764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33016118"/>
              </p:ext>
            </p:extLst>
          </p:nvPr>
        </p:nvGraphicFramePr>
        <p:xfrm>
          <a:off x="211138" y="733648"/>
          <a:ext cx="9728200" cy="453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71" name="Chart" r:id="rId3" imgW="6286534" imgH="4829220" progId="MSGraph.Chart.8">
                  <p:embed followColorScheme="full"/>
                </p:oleObj>
              </mc:Choice>
              <mc:Fallback>
                <p:oleObj name="Chart" r:id="rId3" imgW="6286534" imgH="48292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733648"/>
                        <a:ext cx="9728200" cy="453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3208" y="-29895"/>
            <a:ext cx="9558206" cy="6784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0">
                <a:solidFill>
                  <a:srgbClr val="810000"/>
                </a:solidFill>
              </a:rPr>
              <a:t>Inverted </a:t>
            </a:r>
            <a:r>
              <a:rPr lang="en-US" sz="2200" b="0" dirty="0">
                <a:solidFill>
                  <a:srgbClr val="810000"/>
                </a:solidFill>
              </a:rPr>
              <a:t>Yield Curves Herald Recessions in 9 Months</a:t>
            </a:r>
          </a:p>
        </p:txBody>
      </p:sp>
      <p:sp>
        <p:nvSpPr>
          <p:cNvPr id="4" name="Oval 3"/>
          <p:cNvSpPr/>
          <p:nvPr/>
        </p:nvSpPr>
        <p:spPr>
          <a:xfrm>
            <a:off x="3253563" y="1945761"/>
            <a:ext cx="712382" cy="63795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2130" y="1385776"/>
            <a:ext cx="712382" cy="63795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0003" y="1446037"/>
            <a:ext cx="1396601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/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136603" y="1704750"/>
            <a:ext cx="350879" cy="241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1364512" y="1562986"/>
            <a:ext cx="375489" cy="141764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89" y="108990"/>
            <a:ext cx="9144000" cy="492443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5 Minute Federal Reserve Board Meeting</a:t>
            </a:r>
            <a:endParaRPr lang="en-US" dirty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1777920" y="2519244"/>
            <a:ext cx="4589637" cy="3667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1pPr>
            <a:lvl2pPr marL="619100" indent="-238115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2pPr>
            <a:lvl3pPr marL="952462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3pPr>
            <a:lvl4pPr marL="1333447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4pPr>
            <a:lvl5pPr marL="1714431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725" y="1478318"/>
            <a:ext cx="4181019" cy="3150833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Federal Reserve’s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Dual Mandate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Stables Prices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14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50544865"/>
              </p:ext>
            </p:extLst>
          </p:nvPr>
        </p:nvGraphicFramePr>
        <p:xfrm>
          <a:off x="211138" y="733648"/>
          <a:ext cx="9728200" cy="453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5" name="Chart" r:id="rId3" imgW="6286534" imgH="4829220" progId="MSGraph.Chart.8">
                  <p:embed followColorScheme="full"/>
                </p:oleObj>
              </mc:Choice>
              <mc:Fallback>
                <p:oleObj name="Chart" r:id="rId3" imgW="6286534" imgH="48292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733648"/>
                        <a:ext cx="9728200" cy="453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3208" y="-29895"/>
            <a:ext cx="9558206" cy="6784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0">
                <a:solidFill>
                  <a:srgbClr val="810000"/>
                </a:solidFill>
              </a:rPr>
              <a:t>Inverted </a:t>
            </a:r>
            <a:r>
              <a:rPr lang="en-US" sz="2200" b="0" dirty="0">
                <a:solidFill>
                  <a:srgbClr val="810000"/>
                </a:solidFill>
              </a:rPr>
              <a:t>Yield Curves Herald Recessions in 9 Months</a:t>
            </a:r>
          </a:p>
        </p:txBody>
      </p:sp>
      <p:sp>
        <p:nvSpPr>
          <p:cNvPr id="4" name="Oval 3"/>
          <p:cNvSpPr/>
          <p:nvPr/>
        </p:nvSpPr>
        <p:spPr>
          <a:xfrm>
            <a:off x="3253563" y="1945761"/>
            <a:ext cx="712382" cy="63795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2130" y="1385776"/>
            <a:ext cx="712382" cy="63795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0003" y="1446037"/>
            <a:ext cx="1396601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/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136603" y="1704750"/>
            <a:ext cx="350879" cy="241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1364512" y="1562986"/>
            <a:ext cx="375489" cy="141764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52885" y="3086986"/>
            <a:ext cx="510362" cy="793898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113562" y="1463744"/>
            <a:ext cx="5339323" cy="1534639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8650467"/>
              </p:ext>
            </p:extLst>
          </p:nvPr>
        </p:nvGraphicFramePr>
        <p:xfrm>
          <a:off x="211138" y="733648"/>
          <a:ext cx="9728200" cy="453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0" name="Chart" r:id="rId3" imgW="6286534" imgH="4829220" progId="MSGraph.Chart.8">
                  <p:embed followColorScheme="full"/>
                </p:oleObj>
              </mc:Choice>
              <mc:Fallback>
                <p:oleObj name="Chart" r:id="rId3" imgW="6286534" imgH="48292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733648"/>
                        <a:ext cx="9728200" cy="453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3208" y="-29895"/>
            <a:ext cx="9558206" cy="6784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0">
                <a:solidFill>
                  <a:srgbClr val="810000"/>
                </a:solidFill>
              </a:rPr>
              <a:t>Inverted </a:t>
            </a:r>
            <a:r>
              <a:rPr lang="en-US" sz="2200" b="0" dirty="0">
                <a:solidFill>
                  <a:srgbClr val="810000"/>
                </a:solidFill>
              </a:rPr>
              <a:t>Yield Curves Herald Recessions in 9 Months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6188" y="2011699"/>
            <a:ext cx="3655231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rates in Europe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8593447" y="2965806"/>
            <a:ext cx="187744" cy="472652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80802999"/>
              </p:ext>
            </p:extLst>
          </p:nvPr>
        </p:nvGraphicFramePr>
        <p:xfrm>
          <a:off x="211138" y="733648"/>
          <a:ext cx="9728200" cy="453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4" name="Chart" r:id="rId3" imgW="6286534" imgH="4829220" progId="MSGraph.Chart.8">
                  <p:embed followColorScheme="full"/>
                </p:oleObj>
              </mc:Choice>
              <mc:Fallback>
                <p:oleObj name="Chart" r:id="rId3" imgW="6286534" imgH="48292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733648"/>
                        <a:ext cx="9728200" cy="453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3208" y="-29895"/>
            <a:ext cx="9558206" cy="6784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0">
                <a:solidFill>
                  <a:srgbClr val="810000"/>
                </a:solidFill>
              </a:rPr>
              <a:t>Inverted </a:t>
            </a:r>
            <a:r>
              <a:rPr lang="en-US" sz="2200" b="0" dirty="0">
                <a:solidFill>
                  <a:srgbClr val="810000"/>
                </a:solidFill>
              </a:rPr>
              <a:t>Yield Curves Herald Recessions in 9 Months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6188" y="2011699"/>
            <a:ext cx="3655231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rates in Europe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of lower inflation</a:t>
            </a:r>
          </a:p>
          <a:p>
            <a:pPr marL="342900" indent="-342900">
              <a:buFont typeface="+mj-lt"/>
              <a:buAutoNum type="arabicPeriod"/>
            </a:pPr>
            <a:endParaRPr lang="en-US" sz="1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8593447" y="2965806"/>
            <a:ext cx="187744" cy="472652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38658170"/>
              </p:ext>
            </p:extLst>
          </p:nvPr>
        </p:nvGraphicFramePr>
        <p:xfrm>
          <a:off x="211138" y="733648"/>
          <a:ext cx="9728200" cy="453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8" name="Chart" r:id="rId3" imgW="6286534" imgH="4829220" progId="MSGraph.Chart.8">
                  <p:embed followColorScheme="full"/>
                </p:oleObj>
              </mc:Choice>
              <mc:Fallback>
                <p:oleObj name="Chart" r:id="rId3" imgW="6286534" imgH="48292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733648"/>
                        <a:ext cx="9728200" cy="453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3208" y="-29895"/>
            <a:ext cx="9558206" cy="6784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0">
                <a:solidFill>
                  <a:srgbClr val="810000"/>
                </a:solidFill>
              </a:rPr>
              <a:t>Inverted </a:t>
            </a:r>
            <a:r>
              <a:rPr lang="en-US" sz="2200" b="0" dirty="0">
                <a:solidFill>
                  <a:srgbClr val="810000"/>
                </a:solidFill>
              </a:rPr>
              <a:t>Yield Curves Herald Recessions in 9 Months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6188" y="2011699"/>
            <a:ext cx="3655231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rates in Europe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of lower inflation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Fears of “secular stagnation”</a:t>
            </a:r>
          </a:p>
          <a:p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8593447" y="2965806"/>
            <a:ext cx="187744" cy="472652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11148995"/>
              </p:ext>
            </p:extLst>
          </p:nvPr>
        </p:nvGraphicFramePr>
        <p:xfrm>
          <a:off x="211138" y="733648"/>
          <a:ext cx="9728200" cy="453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12" name="Chart" r:id="rId3" imgW="6286534" imgH="4829220" progId="MSGraph.Chart.8">
                  <p:embed followColorScheme="full"/>
                </p:oleObj>
              </mc:Choice>
              <mc:Fallback>
                <p:oleObj name="Chart" r:id="rId3" imgW="6286534" imgH="48292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733648"/>
                        <a:ext cx="9728200" cy="453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3208" y="-29895"/>
            <a:ext cx="9558206" cy="6784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0">
                <a:solidFill>
                  <a:srgbClr val="810000"/>
                </a:solidFill>
              </a:rPr>
              <a:t>Inverted </a:t>
            </a:r>
            <a:r>
              <a:rPr lang="en-US" sz="2200" b="0" dirty="0">
                <a:solidFill>
                  <a:srgbClr val="810000"/>
                </a:solidFill>
              </a:rPr>
              <a:t>Yield Curves Herald Recessions in 9 Months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6188" y="2011699"/>
            <a:ext cx="3661580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rates in Europe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of lower inflation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Fears of “secular stagnation”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of low future short-term rates 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8593447" y="2965806"/>
            <a:ext cx="187744" cy="472652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452" y="1497229"/>
            <a:ext cx="9368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is the probability the U.S. will experience negative interest rates over the next 5 years?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5%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25%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50%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95%</a:t>
            </a:r>
            <a:endParaRPr lang="en-US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4667" y="166687"/>
            <a:ext cx="9906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Lower Inflation &amp; Falling Inflation Expectations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40080816"/>
              </p:ext>
            </p:extLst>
          </p:nvPr>
        </p:nvGraphicFramePr>
        <p:xfrm>
          <a:off x="155275" y="733425"/>
          <a:ext cx="9835391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65" name="Chart" r:id="rId3" imgW="6267354" imgH="4771980" progId="MSGraph.Chart.8">
                  <p:embed followColorScheme="full"/>
                </p:oleObj>
              </mc:Choice>
              <mc:Fallback>
                <p:oleObj name="Chart" r:id="rId3" imgW="6267354" imgH="477198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75" y="733425"/>
                        <a:ext cx="9835391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136535" y="3594927"/>
            <a:ext cx="1156086" cy="2462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solidFill>
                  <a:srgbClr val="292934"/>
                </a:solidFill>
                <a:latin typeface="Times New Roman" pitchFamily="18" charset="0"/>
              </a:rPr>
              <a:t>Real Interest Rates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70818" y="3872904"/>
            <a:ext cx="373024" cy="2018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801591" y="2531737"/>
            <a:ext cx="1138453" cy="24622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C00000"/>
                </a:solidFill>
                <a:latin typeface="Times New Roman" pitchFamily="18" charset="0"/>
              </a:rPr>
              <a:t>Expected Inflation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49540" y="2775806"/>
            <a:ext cx="309124" cy="68880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8175947" y="2531737"/>
            <a:ext cx="950901" cy="24622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70C0"/>
                </a:solidFill>
                <a:latin typeface="Times New Roman" pitchFamily="18" charset="0"/>
              </a:rPr>
              <a:t>Nominal Rates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514272" y="2777958"/>
            <a:ext cx="150607" cy="413816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781313" y="2050815"/>
            <a:ext cx="3148619" cy="24622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70C0"/>
                </a:solidFill>
                <a:latin typeface="Times New Roman" pitchFamily="18" charset="0"/>
              </a:rPr>
              <a:t>Nominal Interest Rates </a:t>
            </a:r>
            <a:r>
              <a:rPr lang="en-US" altLang="en-US" sz="1000">
                <a:solidFill>
                  <a:srgbClr val="292934"/>
                </a:solidFill>
                <a:latin typeface="Times New Roman" pitchFamily="18" charset="0"/>
              </a:rPr>
              <a:t>=</a:t>
            </a:r>
            <a:r>
              <a:rPr lang="en-US" altLang="en-US" sz="100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1000">
                <a:solidFill>
                  <a:srgbClr val="292934"/>
                </a:solidFill>
                <a:latin typeface="Times New Roman" pitchFamily="18" charset="0"/>
              </a:rPr>
              <a:t>Real Rates +</a:t>
            </a:r>
            <a:r>
              <a:rPr lang="en-US" altLang="en-US" sz="100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1000">
                <a:solidFill>
                  <a:srgbClr val="F13E34"/>
                </a:solidFill>
                <a:latin typeface="Times New Roman" pitchFamily="18" charset="0"/>
              </a:rPr>
              <a:t>Expected Inflation</a:t>
            </a:r>
          </a:p>
        </p:txBody>
      </p:sp>
    </p:spTree>
    <p:extLst>
      <p:ext uri="{BB962C8B-B14F-4D97-AF65-F5344CB8AC3E}">
        <p14:creationId xmlns:p14="http://schemas.microsoft.com/office/powerpoint/2010/main" val="23219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389" y="166687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Deposit Pricing and the Fed Funds Rate</a:t>
            </a:r>
          </a:p>
        </p:txBody>
      </p:sp>
      <p:graphicFrame>
        <p:nvGraphicFramePr>
          <p:cNvPr id="59397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4104400"/>
              </p:ext>
            </p:extLst>
          </p:nvPr>
        </p:nvGraphicFramePr>
        <p:xfrm>
          <a:off x="161226" y="543719"/>
          <a:ext cx="9897173" cy="464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18" name="Chart" r:id="rId3" imgW="5829199" imgH="5486400" progId="MSGraph.Chart.8">
                  <p:embed followColorScheme="full"/>
                </p:oleObj>
              </mc:Choice>
              <mc:Fallback>
                <p:oleObj name="Chart" r:id="rId3" imgW="5829199" imgH="54864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26" y="543719"/>
                        <a:ext cx="9897173" cy="4642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5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389" y="166687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Deposit Pricing and the Fed Funds Rate</a:t>
            </a:r>
          </a:p>
        </p:txBody>
      </p:sp>
      <p:graphicFrame>
        <p:nvGraphicFramePr>
          <p:cNvPr id="59397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78469901"/>
              </p:ext>
            </p:extLst>
          </p:nvPr>
        </p:nvGraphicFramePr>
        <p:xfrm>
          <a:off x="161226" y="543719"/>
          <a:ext cx="9897173" cy="464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42" name="Chart" r:id="rId3" imgW="5829199" imgH="5486400" progId="MSGraph.Chart.8">
                  <p:embed followColorScheme="full"/>
                </p:oleObj>
              </mc:Choice>
              <mc:Fallback>
                <p:oleObj name="Chart" r:id="rId3" imgW="5829199" imgH="54864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26" y="543719"/>
                        <a:ext cx="9897173" cy="4642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389" y="166687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Deposit Pricing and the Fed Funds Rate</a:t>
            </a:r>
          </a:p>
        </p:txBody>
      </p:sp>
      <p:graphicFrame>
        <p:nvGraphicFramePr>
          <p:cNvPr id="59397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75705480"/>
              </p:ext>
            </p:extLst>
          </p:nvPr>
        </p:nvGraphicFramePr>
        <p:xfrm>
          <a:off x="161226" y="543719"/>
          <a:ext cx="9897173" cy="464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66" name="Chart" r:id="rId3" imgW="5829199" imgH="5486400" progId="MSGraph.Chart.8">
                  <p:embed followColorScheme="full"/>
                </p:oleObj>
              </mc:Choice>
              <mc:Fallback>
                <p:oleObj name="Chart" r:id="rId3" imgW="5829199" imgH="54864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26" y="543719"/>
                        <a:ext cx="9897173" cy="4642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0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89" y="108990"/>
            <a:ext cx="9144000" cy="492443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5 Minute Federal Reserve Board Meeting</a:t>
            </a:r>
            <a:endParaRPr lang="en-US" dirty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1777920" y="2519244"/>
            <a:ext cx="4589637" cy="3667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1pPr>
            <a:lvl2pPr marL="619100" indent="-238115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2pPr>
            <a:lvl3pPr marL="952462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3pPr>
            <a:lvl4pPr marL="1333447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4pPr>
            <a:lvl5pPr marL="1714431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725" y="1478318"/>
            <a:ext cx="4181019" cy="3150833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Federal Reserve’s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Dual Mandate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Stables Prices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Full Employment of Resources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56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389" y="166687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Deposit Pricing and the Fed Funds Rate</a:t>
            </a:r>
          </a:p>
        </p:txBody>
      </p:sp>
      <p:graphicFrame>
        <p:nvGraphicFramePr>
          <p:cNvPr id="59397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81398227"/>
              </p:ext>
            </p:extLst>
          </p:nvPr>
        </p:nvGraphicFramePr>
        <p:xfrm>
          <a:off x="161226" y="543719"/>
          <a:ext cx="9897173" cy="464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90" name="Chart" r:id="rId3" imgW="5829199" imgH="5486400" progId="MSGraph.Chart.8">
                  <p:embed followColorScheme="full"/>
                </p:oleObj>
              </mc:Choice>
              <mc:Fallback>
                <p:oleObj name="Chart" r:id="rId3" imgW="5829199" imgH="54864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26" y="543719"/>
                        <a:ext cx="9897173" cy="4642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1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389" y="166687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Deposit Pricing and the Fed Funds Rate</a:t>
            </a:r>
          </a:p>
        </p:txBody>
      </p:sp>
      <p:graphicFrame>
        <p:nvGraphicFramePr>
          <p:cNvPr id="59397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89346493"/>
              </p:ext>
            </p:extLst>
          </p:nvPr>
        </p:nvGraphicFramePr>
        <p:xfrm>
          <a:off x="161226" y="543719"/>
          <a:ext cx="9897173" cy="464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15" name="Chart" r:id="rId3" imgW="5829199" imgH="5486400" progId="MSGraph.Chart.8">
                  <p:embed followColorScheme="full"/>
                </p:oleObj>
              </mc:Choice>
              <mc:Fallback>
                <p:oleObj name="Chart" r:id="rId3" imgW="5829199" imgH="54864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26" y="543719"/>
                        <a:ext cx="9897173" cy="4642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7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329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12151" y="-39530"/>
            <a:ext cx="5201093" cy="62179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2400" b="0" dirty="0">
                <a:solidFill>
                  <a:srgbClr val="881635"/>
                </a:solidFill>
              </a:rPr>
              <a:t>Rising Deficits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292934"/>
              </a:solidFill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114300" y="530740"/>
          <a:ext cx="9849209" cy="4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96" name="Chart" r:id="rId4" imgW="6524521" imgH="5486400" progId="MSGraph.Chart.8">
                  <p:embed followColorScheme="full"/>
                </p:oleObj>
              </mc:Choice>
              <mc:Fallback>
                <p:oleObj name="Chart" r:id="rId4" imgW="6524521" imgH="54864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530740"/>
                        <a:ext cx="9849209" cy="477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2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461903"/>
              </p:ext>
            </p:extLst>
          </p:nvPr>
        </p:nvGraphicFramePr>
        <p:xfrm>
          <a:off x="109538" y="669850"/>
          <a:ext cx="9937750" cy="489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87" name="Chart" r:id="rId3" imgW="5829199" imgH="5486400" progId="MSGraph.Chart.8">
                  <p:embed followColorScheme="full"/>
                </p:oleObj>
              </mc:Choice>
              <mc:Fallback>
                <p:oleObj name="Chart" r:id="rId3" imgW="5829199" imgH="5486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669850"/>
                        <a:ext cx="9937750" cy="4890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43208" y="55568"/>
            <a:ext cx="9558206" cy="5224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0" dirty="0">
                <a:solidFill>
                  <a:srgbClr val="810000"/>
                </a:solidFill>
              </a:rPr>
              <a:t>Slowing New Vehicle Sales: 16.8 million in 2019, to 16.0 million by 2023</a:t>
            </a:r>
          </a:p>
        </p:txBody>
      </p:sp>
    </p:spTree>
    <p:extLst>
      <p:ext uri="{BB962C8B-B14F-4D97-AF65-F5344CB8AC3E}">
        <p14:creationId xmlns:p14="http://schemas.microsoft.com/office/powerpoint/2010/main" val="8830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331"/>
            <a:ext cx="10160000" cy="54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36773" y="-15902"/>
            <a:ext cx="9348798" cy="66791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810000"/>
                </a:solidFill>
              </a:rPr>
              <a:t>Home Sales will Decelerate through 2021 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0" y="5270500"/>
            <a:ext cx="10160000" cy="30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69895"/>
              </p:ext>
            </p:extLst>
          </p:nvPr>
        </p:nvGraphicFramePr>
        <p:xfrm>
          <a:off x="86760" y="553078"/>
          <a:ext cx="9929111" cy="471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10" name="Chart" r:id="rId4" imgW="7772535" imgH="7601040" progId="MSGraph.Chart.8">
                  <p:embed followColorScheme="full"/>
                </p:oleObj>
              </mc:Choice>
              <mc:Fallback>
                <p:oleObj name="Chart" r:id="rId4" imgW="7772535" imgH="76010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60" y="553078"/>
                        <a:ext cx="9929111" cy="4717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7280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0236" y="74691"/>
            <a:ext cx="9144000" cy="6787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000" dirty="0">
              <a:solidFill>
                <a:srgbClr val="881635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881635"/>
                </a:solidFill>
              </a:rPr>
              <a:t>High Stock Prices Producing “Wealth Effect” among High-Income Households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00935364"/>
              </p:ext>
            </p:extLst>
          </p:nvPr>
        </p:nvGraphicFramePr>
        <p:xfrm>
          <a:off x="180236" y="762000"/>
          <a:ext cx="9869538" cy="450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97" name="Chart" r:id="rId3" imgW="7791444" imgH="7391520" progId="MSGraph.Chart.8">
                  <p:embed followColorScheme="full"/>
                </p:oleObj>
              </mc:Choice>
              <mc:Fallback>
                <p:oleObj name="Chart" r:id="rId3" imgW="7791444" imgH="7391520" progId="MSGraph.Chart.8">
                  <p:embed followColorScheme="full"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36" y="762000"/>
                        <a:ext cx="9869538" cy="4508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3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0236" y="74691"/>
            <a:ext cx="9144000" cy="6787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000" dirty="0">
              <a:solidFill>
                <a:srgbClr val="881635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881635"/>
                </a:solidFill>
              </a:rPr>
              <a:t>High Stock Prices Producing “Wealth Effect” among High-Income Households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80620887"/>
              </p:ext>
            </p:extLst>
          </p:nvPr>
        </p:nvGraphicFramePr>
        <p:xfrm>
          <a:off x="77638" y="762000"/>
          <a:ext cx="9929004" cy="452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3" name="Chart" r:id="rId3" imgW="7791444" imgH="7391520" progId="MSGraph.Chart.8">
                  <p:embed followColorScheme="full"/>
                </p:oleObj>
              </mc:Choice>
              <mc:Fallback>
                <p:oleObj name="Chart" r:id="rId3" imgW="7791444" imgH="7391520" progId="MSGraph.Chart.8">
                  <p:embed followColorScheme="full"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38" y="762000"/>
                        <a:ext cx="9929004" cy="452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9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0236" y="74691"/>
            <a:ext cx="9144000" cy="6787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000" dirty="0">
              <a:solidFill>
                <a:srgbClr val="881635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881635"/>
                </a:solidFill>
              </a:rPr>
              <a:t>High Stock Prices Producing “Wealth Effect” among High-Income Households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42069379"/>
              </p:ext>
            </p:extLst>
          </p:nvPr>
        </p:nvGraphicFramePr>
        <p:xfrm>
          <a:off x="77638" y="762000"/>
          <a:ext cx="9929004" cy="452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01" name="Chart" r:id="rId3" imgW="7791444" imgH="7391520" progId="MSGraph.Chart.8">
                  <p:embed followColorScheme="full"/>
                </p:oleObj>
              </mc:Choice>
              <mc:Fallback>
                <p:oleObj name="Chart" r:id="rId3" imgW="7791444" imgH="73915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38" y="762000"/>
                        <a:ext cx="9929004" cy="452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5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0236" y="74691"/>
            <a:ext cx="9144000" cy="6787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000" dirty="0">
              <a:solidFill>
                <a:srgbClr val="881635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881635"/>
                </a:solidFill>
              </a:rPr>
              <a:t>High Stock Prices Producing “Wealth Effect” among High-Income Households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60667647"/>
              </p:ext>
            </p:extLst>
          </p:nvPr>
        </p:nvGraphicFramePr>
        <p:xfrm>
          <a:off x="77638" y="762000"/>
          <a:ext cx="9929004" cy="452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25" name="Chart" r:id="rId3" imgW="7791444" imgH="7391520" progId="MSGraph.Chart.8">
                  <p:embed followColorScheme="full"/>
                </p:oleObj>
              </mc:Choice>
              <mc:Fallback>
                <p:oleObj name="Chart" r:id="rId3" imgW="7791444" imgH="73915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38" y="762000"/>
                        <a:ext cx="9929004" cy="452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0236" y="74691"/>
            <a:ext cx="9144000" cy="6787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000" dirty="0">
              <a:solidFill>
                <a:srgbClr val="881635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881635"/>
                </a:solidFill>
              </a:rPr>
              <a:t>High Stock Prices Producing “Wealth Effect” among High-Income Households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4271334"/>
              </p:ext>
            </p:extLst>
          </p:nvPr>
        </p:nvGraphicFramePr>
        <p:xfrm>
          <a:off x="77638" y="762000"/>
          <a:ext cx="9929004" cy="452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49" name="Chart" r:id="rId3" imgW="7791444" imgH="7391520" progId="MSGraph.Chart.8">
                  <p:embed followColorScheme="full"/>
                </p:oleObj>
              </mc:Choice>
              <mc:Fallback>
                <p:oleObj name="Chart" r:id="rId3" imgW="7791444" imgH="73915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38" y="762000"/>
                        <a:ext cx="9929004" cy="452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015049" y="3508014"/>
            <a:ext cx="823142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501654" y="3508014"/>
            <a:ext cx="255638" cy="670129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7952" y="4178143"/>
            <a:ext cx="2590773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= 25-year average P/E </a:t>
            </a:r>
          </a:p>
        </p:txBody>
      </p:sp>
    </p:spTree>
    <p:extLst>
      <p:ext uri="{BB962C8B-B14F-4D97-AF65-F5344CB8AC3E}">
        <p14:creationId xmlns:p14="http://schemas.microsoft.com/office/powerpoint/2010/main" val="12042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89" y="108990"/>
            <a:ext cx="9144000" cy="492443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5 Minute Federal Reserve Board Meeting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00600" y="1367862"/>
            <a:ext cx="4978968" cy="42703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Reserve Critical Measures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1777920" y="2519244"/>
            <a:ext cx="4589637" cy="3667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1pPr>
            <a:lvl2pPr marL="619100" indent="-238115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2pPr>
            <a:lvl3pPr marL="952462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3pPr>
            <a:lvl4pPr marL="1333447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4pPr>
            <a:lvl5pPr marL="1714431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725" y="1478318"/>
            <a:ext cx="4181019" cy="3150833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Federal Reserve’s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Dual Mandate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Stables Prices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Full Employment of Resources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0236" y="74691"/>
            <a:ext cx="9144000" cy="6787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000" dirty="0">
              <a:solidFill>
                <a:srgbClr val="881635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881635"/>
                </a:solidFill>
              </a:rPr>
              <a:t>High Stock Prices Producing “Wealth Effect” among High-Income Households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59591093"/>
              </p:ext>
            </p:extLst>
          </p:nvPr>
        </p:nvGraphicFramePr>
        <p:xfrm>
          <a:off x="77638" y="762000"/>
          <a:ext cx="9929004" cy="452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73" name="Chart" r:id="rId3" imgW="7791444" imgH="7391520" progId="MSGraph.Chart.8">
                  <p:embed followColorScheme="full"/>
                </p:oleObj>
              </mc:Choice>
              <mc:Fallback>
                <p:oleObj name="Chart" r:id="rId3" imgW="7791444" imgH="739152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38" y="762000"/>
                        <a:ext cx="9929004" cy="452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17917" y="4547475"/>
            <a:ext cx="2702343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= 70-Year Average P/E 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015049" y="3508014"/>
            <a:ext cx="823142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7952" y="4178143"/>
            <a:ext cx="2590773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= 25-year average P/E 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2501654" y="3508014"/>
            <a:ext cx="255638" cy="670129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333" y="589686"/>
            <a:ext cx="9906000" cy="43704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10 Risks to the Markets in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7384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333" y="589686"/>
            <a:ext cx="9906000" cy="43704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10 Risks to the Markets in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Rising wealth, income and healthcare inequality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775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333" y="589686"/>
            <a:ext cx="9906000" cy="46782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10 Risks to the Markets in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Rising wealth, income and healthcare inequality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Trade war uncertainty continues to weigh on corporate capex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7570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333" y="589686"/>
            <a:ext cx="9906000" cy="43704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10 Risks to the Markets in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Rising wealth, income and healthcare inequality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Trade war uncertainty continues to weigh on corporate capex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Slow growth in China, Japan and Europe leads to dollar appreciation.</a:t>
            </a: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1579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333" y="589686"/>
            <a:ext cx="9906000" cy="43704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10 Risks to the Markets in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Rising wealth, income and healthcare inequality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Trade war uncertainty continues to weigh on corporate capex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Slow growth in China, Japan and Europe leads to dollar appreciation.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U.S. Election uncertainty regarding taxes, regulation, and capex spending</a:t>
            </a: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2626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333" y="589686"/>
            <a:ext cx="9906000" cy="43704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10 Risks to the Markets in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Rising wealth, income and healthcare inequality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Trade war uncertainty continues to weigh on corporate capex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Slow growth in China, Japan and Europe leads to dollar appreciation.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U.S. Election uncertainty regarding taxes, regulation, and capex spending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Foreigners lose appetite for US credit and Treasuries following election</a:t>
            </a: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3025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333" y="589686"/>
            <a:ext cx="9906000" cy="43704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10 Risks to the Markets in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Rising wealth, income and healthcare inequality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Trade war uncertainty continues to weigh on corporate capex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Slow growth in China, Japan and Europe leads to dollar appreciation.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U.S. Election uncertainty regarding taxes, regulation, and capex spending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Foreigners lose appetite for US credit and Treasuries following election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Modern Monetary Theory style fiscal expansion boosts growth</a:t>
            </a: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72876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333" y="589686"/>
            <a:ext cx="9906000" cy="43704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10 Risks to the Markets in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Rising wealth, income and healthcare inequality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Trade war uncertainty continues to weigh on corporate capex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Slow growth in China, Japan and Europe leads to dollar appreciation.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U.S. Election uncertainty regarding taxes, regulation, and capex spending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Foreigners lose appetite for US credit and Treasuries following election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Modern Monetary Theory style fiscal expansion boosts growth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US debt levels begin to push up interest rates</a:t>
            </a: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9668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333" y="589686"/>
            <a:ext cx="9906000" cy="43704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10 Risks to the Markets in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Rising wealth, income and healthcare inequality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Trade war uncertainty continues to weigh on corporate capex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Slow growth in China, Japan and Europe leads to dollar appreciation.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U.S. Election uncertainty regarding taxes, regulation, and capex spending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Foreigners lose appetite for US credit and Treasuries following election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Modern Monetary Theory style fiscal expansion boosts growth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US debt levels begin to push up interest rates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More negative-yielding debt sends global investors buying US credit and Treasuries</a:t>
            </a:r>
          </a:p>
          <a:p>
            <a:pPr>
              <a:spcBef>
                <a:spcPct val="0"/>
              </a:spcBef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699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89" y="108990"/>
            <a:ext cx="9144000" cy="492443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5 Minute Federal Reserve Board Meeting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00600" y="1367862"/>
            <a:ext cx="4978968" cy="42703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Reserve Critical Measures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1777920" y="2519244"/>
            <a:ext cx="4589637" cy="3667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1pPr>
            <a:lvl2pPr marL="619100" indent="-238115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2pPr>
            <a:lvl3pPr marL="952462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3pPr>
            <a:lvl4pPr marL="1333447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4pPr>
            <a:lvl5pPr marL="1714431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725" y="1478318"/>
            <a:ext cx="4181019" cy="3150833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Federal Reserve’s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Dual Mandate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Stables Prices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Full Employment of Resources</a:t>
            </a:r>
          </a:p>
          <a:p>
            <a:endParaRPr lang="en-US" sz="2800" dirty="0"/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3"/>
          </p:nvPr>
        </p:nvGraphicFramePr>
        <p:xfrm>
          <a:off x="4767264" y="1868488"/>
          <a:ext cx="5291136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Long-Run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Equilibrium Goal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5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333" y="589686"/>
            <a:ext cx="9906000" cy="43704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10 Risks to the Markets in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Rising wealth, income and healthcare inequality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Trade war uncertainty continues to weigh on corporate capex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Slow growth in China, Japan and Europe leads to dollar appreciation.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U.S. Election uncertainty regarding taxes, regulation, and capex spending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Foreigners lose appetite for US credit and Treasuries following election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Modern Monetary Theory style fiscal expansion boosts growth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US debt levels begin to push up interest rates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More negative-yielding debt sends global investors buying US credit and Treasuries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Declining corporate profits means less dollars available for buybacks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90869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333" y="589686"/>
            <a:ext cx="9906000" cy="46782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10 Risks to the Markets in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Rising wealth, income and healthcare inequality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Trade war uncertainty continues to weigh on corporate capex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Slow growth in China, Japan and Europe leads to dollar appreciation.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U.S. Election uncertainty regarding taxes, regulation, and capex spending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Foreigners lose appetite for US credit and Treasuries following election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Modern Monetary Theory style fiscal expansion boosts growth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US debt levels begin to push up interest rates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More negative-yielding debt sends global investors buying US credit and Treasuries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Declining corporate profits means less dollars available for buybacks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House price crash in Australia and Canada.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5041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8476" y="224819"/>
            <a:ext cx="9144000" cy="4848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rgbClr val="881635"/>
                </a:solidFill>
              </a:rPr>
              <a:t>Home Price Growth will Slow to 3.5% by 2021, from 5% Today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51826857"/>
              </p:ext>
            </p:extLst>
          </p:nvPr>
        </p:nvGraphicFramePr>
        <p:xfrm>
          <a:off x="180236" y="753396"/>
          <a:ext cx="9895136" cy="449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5" name="Chart" r:id="rId3" imgW="5629300" imgH="5334120" progId="MSGraph.Chart.8">
                  <p:embed/>
                </p:oleObj>
              </mc:Choice>
              <mc:Fallback>
                <p:oleObj name="Chart" r:id="rId3" imgW="5629300" imgH="5334120" progId="MSGraph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36" y="753396"/>
                        <a:ext cx="9895136" cy="4498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0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6819" y="55564"/>
            <a:ext cx="9348798" cy="6854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881635"/>
                </a:solidFill>
              </a:rPr>
              <a:t>Rising National Savings Rate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01810"/>
              </p:ext>
            </p:extLst>
          </p:nvPr>
        </p:nvGraphicFramePr>
        <p:xfrm>
          <a:off x="196850" y="648839"/>
          <a:ext cx="9792539" cy="464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03" name="Chart" r:id="rId3" imgW="6286534" imgH="6134130" progId="MSGraph.Chart.8">
                  <p:embed followColorScheme="full"/>
                </p:oleObj>
              </mc:Choice>
              <mc:Fallback>
                <p:oleObj name="Chart" r:id="rId3" imgW="6286534" imgH="61341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648839"/>
                        <a:ext cx="9792539" cy="4647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7729270" y="1912192"/>
            <a:ext cx="724619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452" y="1497229"/>
            <a:ext cx="9368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Why has the National Savings rate rose over 8% recently?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92934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Tax cuts</a:t>
            </a:r>
            <a:endParaRPr lang="en-US" sz="2400" dirty="0">
              <a:solidFill>
                <a:srgbClr val="292934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Disinflation</a:t>
            </a:r>
            <a:endParaRPr lang="en-US" sz="2400" dirty="0">
              <a:solidFill>
                <a:srgbClr val="292934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Rising GDP and Income</a:t>
            </a:r>
            <a:endParaRPr lang="en-US" sz="2400" dirty="0">
              <a:solidFill>
                <a:srgbClr val="292934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Widening income inequality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Aging demographics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Fears of recession</a:t>
            </a:r>
          </a:p>
        </p:txBody>
      </p:sp>
    </p:spTree>
    <p:extLst>
      <p:ext uri="{BB962C8B-B14F-4D97-AF65-F5344CB8AC3E}">
        <p14:creationId xmlns:p14="http://schemas.microsoft.com/office/powerpoint/2010/main" val="10675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6819" y="55564"/>
            <a:ext cx="9348798" cy="6854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881635"/>
                </a:solidFill>
              </a:rPr>
              <a:t>Rising National Savings Rate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78527"/>
              </p:ext>
            </p:extLst>
          </p:nvPr>
        </p:nvGraphicFramePr>
        <p:xfrm>
          <a:off x="196850" y="648839"/>
          <a:ext cx="9792539" cy="464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25" name="Chart" r:id="rId3" imgW="6286534" imgH="6134130" progId="MSGraph.Chart.8">
                  <p:embed followColorScheme="full"/>
                </p:oleObj>
              </mc:Choice>
              <mc:Fallback>
                <p:oleObj name="Chart" r:id="rId3" imgW="6286534" imgH="61341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648839"/>
                        <a:ext cx="9792539" cy="4647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7729270" y="1912192"/>
            <a:ext cx="724619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452" y="1497229"/>
            <a:ext cx="93682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Why has the National Savings rate rose over 8% recently?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92934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Tax cuts</a:t>
            </a:r>
            <a:endParaRPr lang="en-US" sz="2400" dirty="0">
              <a:solidFill>
                <a:srgbClr val="292934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Disinflation</a:t>
            </a:r>
            <a:endParaRPr lang="en-US" sz="2400" dirty="0">
              <a:solidFill>
                <a:srgbClr val="292934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Rising GDP and Income</a:t>
            </a:r>
            <a:endParaRPr lang="en-US" sz="2400" dirty="0">
              <a:solidFill>
                <a:srgbClr val="292934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Widening income inequality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Aging demographics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292934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Fears of recession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7657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389" y="166687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Confidence at 19 year Highs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766795"/>
              </p:ext>
            </p:extLst>
          </p:nvPr>
        </p:nvGraphicFramePr>
        <p:xfrm>
          <a:off x="152400" y="655608"/>
          <a:ext cx="9854242" cy="462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22" name="Chart" r:id="rId3" imgW="6000733" imgH="5524470" progId="MSGraph.Chart.8">
                  <p:embed followColorScheme="full"/>
                </p:oleObj>
              </mc:Choice>
              <mc:Fallback>
                <p:oleObj name="Chart" r:id="rId3" imgW="6000733" imgH="5524470" progId="MSGraph.Chart.8">
                  <p:embed followColorScheme="full"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55608"/>
                        <a:ext cx="9854242" cy="4623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6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15"/>
          <p:cNvSpPr txBox="1">
            <a:spLocks noChangeArrowheads="1"/>
          </p:cNvSpPr>
          <p:nvPr/>
        </p:nvSpPr>
        <p:spPr bwMode="auto">
          <a:xfrm>
            <a:off x="169339" y="801625"/>
            <a:ext cx="9821333" cy="298543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1000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0" dirty="0">
                <a:solidFill>
                  <a:srgbClr val="00B050"/>
                </a:solidFill>
                <a:latin typeface="Times New Roman" pitchFamily="18" charset="0"/>
              </a:rPr>
              <a:t>Optimism: 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1533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15"/>
          <p:cNvSpPr txBox="1">
            <a:spLocks noChangeArrowheads="1"/>
          </p:cNvSpPr>
          <p:nvPr/>
        </p:nvSpPr>
        <p:spPr bwMode="auto">
          <a:xfrm>
            <a:off x="169339" y="801625"/>
            <a:ext cx="9821333" cy="298543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1000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0" dirty="0">
                <a:solidFill>
                  <a:srgbClr val="00B050"/>
                </a:solidFill>
                <a:latin typeface="Times New Roman" pitchFamily="18" charset="0"/>
              </a:rPr>
              <a:t>Optimism: 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sustained low gas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13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89" y="108990"/>
            <a:ext cx="9144000" cy="492443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5 Minute Federal Reserve Board Meeting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00600" y="1367862"/>
            <a:ext cx="4978968" cy="42703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Reserve Critical Measures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1777920" y="2519244"/>
            <a:ext cx="4589637" cy="3667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1pPr>
            <a:lvl2pPr marL="619100" indent="-238115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2pPr>
            <a:lvl3pPr marL="952462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3pPr>
            <a:lvl4pPr marL="1333447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4pPr>
            <a:lvl5pPr marL="1714431" indent="-190492" algn="l" defTabSz="76197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Segoe UI" pitchFamily="34" charset="0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725" y="1478318"/>
            <a:ext cx="4181019" cy="3150833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Federal Reserve’s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Dual Mandate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Stables Prices </a:t>
            </a:r>
          </a:p>
          <a:p>
            <a:pPr marL="514350" indent="-51435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Full Employment of Resources</a:t>
            </a:r>
          </a:p>
          <a:p>
            <a:endParaRPr lang="en-US" sz="2800" dirty="0"/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241623191"/>
              </p:ext>
            </p:extLst>
          </p:nvPr>
        </p:nvGraphicFramePr>
        <p:xfrm>
          <a:off x="4767264" y="1868488"/>
          <a:ext cx="5291136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Long-Run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Equilibrium Goal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15"/>
          <p:cNvSpPr txBox="1">
            <a:spLocks noChangeArrowheads="1"/>
          </p:cNvSpPr>
          <p:nvPr/>
        </p:nvSpPr>
        <p:spPr bwMode="auto">
          <a:xfrm>
            <a:off x="169339" y="801625"/>
            <a:ext cx="9821333" cy="298543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1000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0" dirty="0">
                <a:solidFill>
                  <a:srgbClr val="00B050"/>
                </a:solidFill>
                <a:latin typeface="Times New Roman" pitchFamily="18" charset="0"/>
              </a:rPr>
              <a:t>Optimism: 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sustained low gas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interest rates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3330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15"/>
          <p:cNvSpPr txBox="1">
            <a:spLocks noChangeArrowheads="1"/>
          </p:cNvSpPr>
          <p:nvPr/>
        </p:nvSpPr>
        <p:spPr bwMode="auto">
          <a:xfrm>
            <a:off x="169339" y="801625"/>
            <a:ext cx="9821333" cy="298543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1000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0" dirty="0">
                <a:solidFill>
                  <a:srgbClr val="00B050"/>
                </a:solidFill>
                <a:latin typeface="Times New Roman" pitchFamily="18" charset="0"/>
              </a:rPr>
              <a:t>Optimism: 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sustained low gas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interest rates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retail inflation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78949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15"/>
          <p:cNvSpPr txBox="1">
            <a:spLocks noChangeArrowheads="1"/>
          </p:cNvSpPr>
          <p:nvPr/>
        </p:nvSpPr>
        <p:spPr bwMode="auto">
          <a:xfrm>
            <a:off x="169339" y="801625"/>
            <a:ext cx="9821333" cy="298543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1000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0" dirty="0">
                <a:solidFill>
                  <a:srgbClr val="00B050"/>
                </a:solidFill>
                <a:latin typeface="Times New Roman" pitchFamily="18" charset="0"/>
              </a:rPr>
              <a:t>Optimism: 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sustained low gas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interest rates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retail inflation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rising stock and home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85705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15"/>
          <p:cNvSpPr txBox="1">
            <a:spLocks noChangeArrowheads="1"/>
          </p:cNvSpPr>
          <p:nvPr/>
        </p:nvSpPr>
        <p:spPr bwMode="auto">
          <a:xfrm>
            <a:off x="169339" y="801625"/>
            <a:ext cx="9821333" cy="298543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1000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0" dirty="0">
                <a:solidFill>
                  <a:srgbClr val="00B050"/>
                </a:solidFill>
                <a:latin typeface="Times New Roman" pitchFamily="18" charset="0"/>
              </a:rPr>
              <a:t>Optimism: 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sustained low gas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interest rates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retail inflation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rising stock and home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labor market at full employment &amp; rising job openings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41130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15"/>
          <p:cNvSpPr txBox="1">
            <a:spLocks noChangeArrowheads="1"/>
          </p:cNvSpPr>
          <p:nvPr/>
        </p:nvSpPr>
        <p:spPr bwMode="auto">
          <a:xfrm>
            <a:off x="169339" y="801625"/>
            <a:ext cx="9821333" cy="298543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1000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0" dirty="0">
                <a:solidFill>
                  <a:srgbClr val="00B050"/>
                </a:solidFill>
                <a:latin typeface="Times New Roman" pitchFamily="18" charset="0"/>
              </a:rPr>
              <a:t>Optimism: 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sustained low gas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interest rates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retail inflation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rising stock and home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labor market at full employment &amp; rising job openings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debt burdens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25936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15"/>
          <p:cNvSpPr txBox="1">
            <a:spLocks noChangeArrowheads="1"/>
          </p:cNvSpPr>
          <p:nvPr/>
        </p:nvSpPr>
        <p:spPr bwMode="auto">
          <a:xfrm>
            <a:off x="169339" y="801625"/>
            <a:ext cx="9821333" cy="298543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1000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0" dirty="0">
                <a:solidFill>
                  <a:srgbClr val="00B050"/>
                </a:solidFill>
                <a:latin typeface="Times New Roman" pitchFamily="18" charset="0"/>
              </a:rPr>
              <a:t>Optimism: 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sustained low gas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interest rates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retail inflation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rising stock and home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labor market at full employment &amp; rising job openings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debt burdens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improving </a:t>
            </a:r>
            <a:r>
              <a:rPr lang="en-US" altLang="en-US" sz="2000" i="0">
                <a:solidFill>
                  <a:srgbClr val="000000"/>
                </a:solidFill>
                <a:latin typeface="Times New Roman" pitchFamily="18" charset="0"/>
              </a:rPr>
              <a:t>credit availability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30188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15"/>
          <p:cNvSpPr txBox="1">
            <a:spLocks noChangeArrowheads="1"/>
          </p:cNvSpPr>
          <p:nvPr/>
        </p:nvSpPr>
        <p:spPr bwMode="auto">
          <a:xfrm>
            <a:off x="169339" y="801625"/>
            <a:ext cx="9821333" cy="298543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10000"/>
              </a:spcAft>
              <a:defRPr sz="28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90000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0" dirty="0">
                <a:solidFill>
                  <a:srgbClr val="00B050"/>
                </a:solidFill>
                <a:latin typeface="Times New Roman" pitchFamily="18" charset="0"/>
              </a:rPr>
              <a:t>Optimism: 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sustained low gas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interest rates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retail inflation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rising stock and home prices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labor market at full employment &amp; rising job openings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low debt burdens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improving credit availability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i="0" dirty="0">
                <a:solidFill>
                  <a:srgbClr val="000000"/>
                </a:solidFill>
                <a:latin typeface="Times New Roman" pitchFamily="18" charset="0"/>
              </a:rPr>
              <a:t>tax cuts.</a:t>
            </a:r>
          </a:p>
        </p:txBody>
      </p:sp>
    </p:spTree>
    <p:extLst>
      <p:ext uri="{BB962C8B-B14F-4D97-AF65-F5344CB8AC3E}">
        <p14:creationId xmlns:p14="http://schemas.microsoft.com/office/powerpoint/2010/main" val="1022154553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389" y="166687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kern="0" dirty="0">
              <a:solidFill>
                <a:srgbClr val="88163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333" y="127000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The Dollar is Rising and Oil Prices are Falling</a:t>
            </a:r>
          </a:p>
        </p:txBody>
      </p:sp>
      <p:graphicFrame>
        <p:nvGraphicFramePr>
          <p:cNvPr id="102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252143"/>
              </p:ext>
            </p:extLst>
          </p:nvPr>
        </p:nvGraphicFramePr>
        <p:xfrm>
          <a:off x="169334" y="543718"/>
          <a:ext cx="9845934" cy="499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72" name="Chart" r:id="rId3" imgW="5829199" imgH="5486400" progId="MSGraph.Chart.8">
                  <p:embed followColorScheme="full"/>
                </p:oleObj>
              </mc:Choice>
              <mc:Fallback>
                <p:oleObj name="Chart" r:id="rId3" imgW="5829199" imgH="5486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34" y="543718"/>
                        <a:ext cx="9845934" cy="4994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8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389" y="166687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kern="0" dirty="0">
              <a:solidFill>
                <a:srgbClr val="88163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333" y="127000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The Dollar is Rising and Oil Prices are Falling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17922239"/>
              </p:ext>
            </p:extLst>
          </p:nvPr>
        </p:nvGraphicFramePr>
        <p:xfrm>
          <a:off x="224287" y="544513"/>
          <a:ext cx="9872213" cy="503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96" name="Chart" r:id="rId3" imgW="7153390" imgH="5486400" progId="MSGraph.Chart.8">
                  <p:embed followColorScheme="full"/>
                </p:oleObj>
              </mc:Choice>
              <mc:Fallback>
                <p:oleObj name="Chart" r:id="rId3" imgW="7153390" imgH="54864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87" y="544513"/>
                        <a:ext cx="9872213" cy="5036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8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8"/>
          <p:cNvSpPr txBox="1">
            <a:spLocks noChangeArrowheads="1"/>
          </p:cNvSpPr>
          <p:nvPr/>
        </p:nvSpPr>
        <p:spPr bwMode="auto">
          <a:xfrm>
            <a:off x="749162" y="317504"/>
            <a:ext cx="8622873" cy="25545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Economic Truism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40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“Economics is the study of the confusion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between stocks and flows”</a:t>
            </a:r>
          </a:p>
        </p:txBody>
      </p:sp>
    </p:spTree>
    <p:extLst>
      <p:ext uri="{BB962C8B-B14F-4D97-AF65-F5344CB8AC3E}">
        <p14:creationId xmlns:p14="http://schemas.microsoft.com/office/powerpoint/2010/main" val="11730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016000" y="4238625"/>
            <a:ext cx="857955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016000" y="4238625"/>
            <a:ext cx="8692444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016000" y="1095375"/>
            <a:ext cx="857955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016000" y="1095375"/>
            <a:ext cx="857955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1016000" y="1095375"/>
            <a:ext cx="8692444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074269"/>
              </p:ext>
            </p:extLst>
          </p:nvPr>
        </p:nvGraphicFramePr>
        <p:xfrm>
          <a:off x="265817" y="543719"/>
          <a:ext cx="9841799" cy="5070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02" name="Chart" r:id="rId4" imgW="6534246" imgH="4457700" progId="MSGraph.Chart.8">
                  <p:embed followColorScheme="full"/>
                </p:oleObj>
              </mc:Choice>
              <mc:Fallback>
                <p:oleObj name="Chart" r:id="rId4" imgW="6534246" imgH="4457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17" y="543719"/>
                        <a:ext cx="9841799" cy="5070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8479" y="166687"/>
            <a:ext cx="9144000" cy="37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</a:rPr>
              <a:t>Inflation a Nonissue for the Foreseeable Future</a:t>
            </a:r>
          </a:p>
        </p:txBody>
      </p:sp>
    </p:spTree>
    <p:extLst>
      <p:ext uri="{BB962C8B-B14F-4D97-AF65-F5344CB8AC3E}">
        <p14:creationId xmlns:p14="http://schemas.microsoft.com/office/powerpoint/2010/main" val="4233262546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8"/>
          <p:cNvSpPr txBox="1">
            <a:spLocks noChangeArrowheads="1"/>
          </p:cNvSpPr>
          <p:nvPr/>
        </p:nvSpPr>
        <p:spPr bwMode="auto">
          <a:xfrm>
            <a:off x="749162" y="317504"/>
            <a:ext cx="8622873" cy="25545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Economic Truism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40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“Economics is the study of the confusion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between stocks and flows”</a:t>
            </a:r>
          </a:p>
        </p:txBody>
      </p:sp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2568865" y="3341805"/>
            <a:ext cx="1576072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Balance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Sheets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34770" y="2743200"/>
            <a:ext cx="903028" cy="59860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8"/>
          <p:cNvSpPr txBox="1">
            <a:spLocks noChangeArrowheads="1"/>
          </p:cNvSpPr>
          <p:nvPr/>
        </p:nvSpPr>
        <p:spPr bwMode="auto">
          <a:xfrm>
            <a:off x="749162" y="317504"/>
            <a:ext cx="8622873" cy="25545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Economic Truism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40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“Economics is the study of the confusion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between stocks and flows”</a:t>
            </a:r>
          </a:p>
        </p:txBody>
      </p:sp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2568865" y="3341805"/>
            <a:ext cx="1576072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Balance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Sheets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TextBox 38"/>
          <p:cNvSpPr txBox="1">
            <a:spLocks noChangeArrowheads="1"/>
          </p:cNvSpPr>
          <p:nvPr/>
        </p:nvSpPr>
        <p:spPr bwMode="auto">
          <a:xfrm>
            <a:off x="6638620" y="3341805"/>
            <a:ext cx="2121093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Income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Statements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69543" y="2743203"/>
            <a:ext cx="354843" cy="59860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34770" y="2743200"/>
            <a:ext cx="903028" cy="59860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324447"/>
              </p:ext>
            </p:extLst>
          </p:nvPr>
        </p:nvGraphicFramePr>
        <p:xfrm>
          <a:off x="225782" y="804335"/>
          <a:ext cx="9685972" cy="44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69333" y="119190"/>
            <a:ext cx="9990667" cy="45497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200" kern="0" dirty="0">
                <a:solidFill>
                  <a:srgbClr val="881635"/>
                </a:solidFill>
                <a:latin typeface="Rockwell" panose="02060603020205020403" pitchFamily="18" charset="0"/>
              </a:rPr>
              <a:t>Household Financial Assets are at Historical Highs Relative to Income</a:t>
            </a:r>
          </a:p>
        </p:txBody>
      </p:sp>
    </p:spTree>
    <p:extLst>
      <p:ext uri="{BB962C8B-B14F-4D97-AF65-F5344CB8AC3E}">
        <p14:creationId xmlns:p14="http://schemas.microsoft.com/office/powerpoint/2010/main" val="37100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/>
        </p:nvSpPr>
        <p:spPr>
          <a:xfrm>
            <a:off x="41961" y="-842961"/>
            <a:ext cx="4569457" cy="908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619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613520"/>
              </p:ext>
            </p:extLst>
          </p:nvPr>
        </p:nvGraphicFramePr>
        <p:xfrm>
          <a:off x="225782" y="804335"/>
          <a:ext cx="9685972" cy="44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69333" y="119190"/>
            <a:ext cx="9990667" cy="45497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200" kern="0" dirty="0">
                <a:solidFill>
                  <a:srgbClr val="881635"/>
                </a:solidFill>
                <a:latin typeface="Rockwell" panose="02060603020205020403" pitchFamily="18" charset="0"/>
              </a:rPr>
              <a:t>Household Financial Assets are at Historical Highs Relative to Income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212113" y="3040911"/>
            <a:ext cx="7538482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7306" y="3555193"/>
            <a:ext cx="2708370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450% = Long Run Average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6900532" y="3040913"/>
            <a:ext cx="425303" cy="514281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8"/>
          <p:cNvSpPr txBox="1">
            <a:spLocks noChangeArrowheads="1"/>
          </p:cNvSpPr>
          <p:nvPr/>
        </p:nvSpPr>
        <p:spPr bwMode="auto">
          <a:xfrm>
            <a:off x="749162" y="317504"/>
            <a:ext cx="8622873" cy="25545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Economic Truism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40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“Economics is the study of the confusion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between stocks and flows”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815835" y="3821165"/>
            <a:ext cx="65155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416962" y="3528778"/>
            <a:ext cx="1164101" cy="584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Stock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468718" y="4105770"/>
            <a:ext cx="1050288" cy="584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Flow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8"/>
          <p:cNvSpPr txBox="1">
            <a:spLocks noChangeArrowheads="1"/>
          </p:cNvSpPr>
          <p:nvPr/>
        </p:nvSpPr>
        <p:spPr bwMode="auto">
          <a:xfrm>
            <a:off x="749162" y="317504"/>
            <a:ext cx="8622873" cy="25545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Economic Truism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40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“Economics is the study of the confusion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between stocks and flows”</a:t>
            </a:r>
          </a:p>
        </p:txBody>
      </p:sp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2823826" y="3053117"/>
            <a:ext cx="1576072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Balance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Sheets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TextBox 38"/>
          <p:cNvSpPr txBox="1">
            <a:spLocks noChangeArrowheads="1"/>
          </p:cNvSpPr>
          <p:nvPr/>
        </p:nvSpPr>
        <p:spPr bwMode="auto">
          <a:xfrm>
            <a:off x="2551315" y="4130335"/>
            <a:ext cx="2121093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Income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Statements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734823" y="3808394"/>
            <a:ext cx="65155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15835" y="3821165"/>
            <a:ext cx="65155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416962" y="3528778"/>
            <a:ext cx="1164101" cy="584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Stock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468718" y="4105770"/>
            <a:ext cx="1050288" cy="584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Flow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8"/>
          <p:cNvSpPr txBox="1">
            <a:spLocks noChangeArrowheads="1"/>
          </p:cNvSpPr>
          <p:nvPr/>
        </p:nvSpPr>
        <p:spPr bwMode="auto">
          <a:xfrm>
            <a:off x="749162" y="317504"/>
            <a:ext cx="8622873" cy="25545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Economic Truism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40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“Economics is the study of the confusion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between stocks and flows”</a:t>
            </a:r>
          </a:p>
        </p:txBody>
      </p:sp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2823826" y="3053117"/>
            <a:ext cx="1576072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Balance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Sheets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TextBox 38"/>
          <p:cNvSpPr txBox="1">
            <a:spLocks noChangeArrowheads="1"/>
          </p:cNvSpPr>
          <p:nvPr/>
        </p:nvSpPr>
        <p:spPr bwMode="auto">
          <a:xfrm>
            <a:off x="2551315" y="4130335"/>
            <a:ext cx="2121093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Income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Statements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5737641" y="3048508"/>
            <a:ext cx="1943160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Financial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Assets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5682337" y="4125726"/>
            <a:ext cx="2053767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Household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Income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734823" y="3808394"/>
            <a:ext cx="65155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774156" y="3808394"/>
            <a:ext cx="65155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15835" y="3821165"/>
            <a:ext cx="65155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416962" y="3528778"/>
            <a:ext cx="1164101" cy="584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Stock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468718" y="4105770"/>
            <a:ext cx="1050288" cy="584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Flow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8"/>
          <p:cNvSpPr txBox="1">
            <a:spLocks noChangeArrowheads="1"/>
          </p:cNvSpPr>
          <p:nvPr/>
        </p:nvSpPr>
        <p:spPr bwMode="auto">
          <a:xfrm>
            <a:off x="749162" y="317504"/>
            <a:ext cx="8622873" cy="25545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Economic Truism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40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“Economics is the study of the confusion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between stocks and flows”</a:t>
            </a:r>
          </a:p>
        </p:txBody>
      </p:sp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2823826" y="3053117"/>
            <a:ext cx="1576072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Balance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Sheets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TextBox 38"/>
          <p:cNvSpPr txBox="1">
            <a:spLocks noChangeArrowheads="1"/>
          </p:cNvSpPr>
          <p:nvPr/>
        </p:nvSpPr>
        <p:spPr bwMode="auto">
          <a:xfrm>
            <a:off x="2551315" y="4130335"/>
            <a:ext cx="2121093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Income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Statements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5737641" y="3048508"/>
            <a:ext cx="1943160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Financial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Assets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5682337" y="4125726"/>
            <a:ext cx="2053767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Household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Income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734823" y="3808394"/>
            <a:ext cx="65155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8"/>
          <p:cNvSpPr txBox="1">
            <a:spLocks noChangeArrowheads="1"/>
          </p:cNvSpPr>
          <p:nvPr/>
        </p:nvSpPr>
        <p:spPr bwMode="auto">
          <a:xfrm>
            <a:off x="8492170" y="2982386"/>
            <a:ext cx="1225592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Wall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Street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8492170" y="4053846"/>
            <a:ext cx="1225592" cy="10772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Main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Street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74156" y="3808394"/>
            <a:ext cx="65155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15835" y="3821165"/>
            <a:ext cx="65155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416962" y="3528778"/>
            <a:ext cx="1164101" cy="584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Stock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468718" y="4105770"/>
            <a:ext cx="1050288" cy="584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</a:rPr>
              <a:t>Flow</a:t>
            </a:r>
            <a:endParaRPr lang="en-US" altLang="en-US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8"/>
          <p:cNvSpPr txBox="1">
            <a:spLocks noChangeArrowheads="1"/>
          </p:cNvSpPr>
          <p:nvPr/>
        </p:nvSpPr>
        <p:spPr bwMode="auto">
          <a:xfrm>
            <a:off x="736339" y="2255490"/>
            <a:ext cx="8648521" cy="92333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When is the Next Recession?</a:t>
            </a:r>
          </a:p>
        </p:txBody>
      </p:sp>
    </p:spTree>
    <p:extLst>
      <p:ext uri="{BB962C8B-B14F-4D97-AF65-F5344CB8AC3E}">
        <p14:creationId xmlns:p14="http://schemas.microsoft.com/office/powerpoint/2010/main" val="32389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208249"/>
              </p:ext>
            </p:extLst>
          </p:nvPr>
        </p:nvGraphicFramePr>
        <p:xfrm>
          <a:off x="199918" y="362607"/>
          <a:ext cx="9748126" cy="48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68" name="Chart" r:id="rId3" imgW="6286534" imgH="4781430" progId="MSGraph.Chart.8">
                  <p:embed followColorScheme="full"/>
                </p:oleObj>
              </mc:Choice>
              <mc:Fallback>
                <p:oleObj name="Chart" r:id="rId3" imgW="6286534" imgH="4781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18" y="362607"/>
                        <a:ext cx="9748126" cy="48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3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CORP_THEATER-WIDE(16-9)_0816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_THEATER-WIDE(16-9)_0816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ORP_THEATER-WIDE(16-9)_0816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ata and Analytics_Knowledge IS Power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10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C1AAAA"/>
      </a:accent5>
      <a:accent6>
        <a:srgbClr val="0000E7"/>
      </a:accent6>
      <a:hlink>
        <a:srgbClr val="FF8100"/>
      </a:hlink>
      <a:folHlink>
        <a:srgbClr val="C2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69696">
            <a:alpha val="50195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sign_template_masterPPT">
  <a:themeElements>
    <a:clrScheme name="design_template_master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_template_master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_template_master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_template_master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new">
  <a:themeElements>
    <a:clrScheme name="defaultnew 14">
      <a:dk1>
        <a:srgbClr val="000000"/>
      </a:dk1>
      <a:lt1>
        <a:srgbClr val="FFFFFF"/>
      </a:lt1>
      <a:dk2>
        <a:srgbClr val="881635"/>
      </a:dk2>
      <a:lt2>
        <a:srgbClr val="808080"/>
      </a:lt2>
      <a:accent1>
        <a:srgbClr val="891738"/>
      </a:accent1>
      <a:accent2>
        <a:srgbClr val="C07888"/>
      </a:accent2>
      <a:accent3>
        <a:srgbClr val="FFFFFF"/>
      </a:accent3>
      <a:accent4>
        <a:srgbClr val="000000"/>
      </a:accent4>
      <a:accent5>
        <a:srgbClr val="C4ABAE"/>
      </a:accent5>
      <a:accent6>
        <a:srgbClr val="AE6C7B"/>
      </a:accent6>
      <a:hlink>
        <a:srgbClr val="DC661D"/>
      </a:hlink>
      <a:folHlink>
        <a:srgbClr val="FAB27B"/>
      </a:folHlink>
    </a:clrScheme>
    <a:fontScheme name="default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new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new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sign_template_masterPPT">
  <a:themeElements>
    <a:clrScheme name="design_template_master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_template_master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_template_master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_template_master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- CorporateBrand">
    <a:dk1>
      <a:srgbClr val="292934"/>
    </a:dk1>
    <a:lt1>
      <a:srgbClr val="FFFFFF"/>
    </a:lt1>
    <a:dk2>
      <a:srgbClr val="000000"/>
    </a:dk2>
    <a:lt2>
      <a:srgbClr val="CCCCCC"/>
    </a:lt2>
    <a:accent1>
      <a:srgbClr val="881635"/>
    </a:accent1>
    <a:accent2>
      <a:srgbClr val="DC661D"/>
    </a:accent2>
    <a:accent3>
      <a:srgbClr val="C07888"/>
    </a:accent3>
    <a:accent4>
      <a:srgbClr val="FAB27B"/>
    </a:accent4>
    <a:accent5>
      <a:srgbClr val="005689"/>
    </a:accent5>
    <a:accent6>
      <a:srgbClr val="4B7520"/>
    </a:accent6>
    <a:hlink>
      <a:srgbClr val="881635"/>
    </a:hlink>
    <a:folHlink>
      <a:srgbClr val="586C7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- CorporateBrand">
    <a:dk1>
      <a:srgbClr val="292934"/>
    </a:dk1>
    <a:lt1>
      <a:srgbClr val="FFFFFF"/>
    </a:lt1>
    <a:dk2>
      <a:srgbClr val="000000"/>
    </a:dk2>
    <a:lt2>
      <a:srgbClr val="CCCCCC"/>
    </a:lt2>
    <a:accent1>
      <a:srgbClr val="881635"/>
    </a:accent1>
    <a:accent2>
      <a:srgbClr val="DC661D"/>
    </a:accent2>
    <a:accent3>
      <a:srgbClr val="C07888"/>
    </a:accent3>
    <a:accent4>
      <a:srgbClr val="FAB27B"/>
    </a:accent4>
    <a:accent5>
      <a:srgbClr val="005689"/>
    </a:accent5>
    <a:accent6>
      <a:srgbClr val="4B7520"/>
    </a:accent6>
    <a:hlink>
      <a:srgbClr val="881635"/>
    </a:hlink>
    <a:folHlink>
      <a:srgbClr val="586C7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1 xmlns="a4e917ef-c6b3-4715-8913-056fd0774a9a" xsi:nil="true"/>
    <b69cf210fb3149f298d00214c8533c35 xmlns="a4e917ef-c6b3-4715-8913-056fd0774a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CUNA Mutual Group</TermName>
          <TermId xmlns="http://schemas.microsoft.com/office/infopath/2007/PartnerControls">74e77e47-65a4-4d7d-bf1b-c634eb105ae5</TermId>
        </TermInfo>
      </Terms>
    </b69cf210fb3149f298d00214c8533c35>
    <IconOverlay xmlns="http://schemas.microsoft.com/sharepoint/v4" xsi:nil="true"/>
    <TaxCatchAll xmlns="a4e917ef-c6b3-4715-8913-056fd0774a9a">
      <Value>2</Value>
      <Value>1</Value>
    </TaxCatchAll>
    <k20da900848a4ddb8607858312baa358 xmlns="a4e917ef-c6b3-4715-8913-056fd0774a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Sales and Marketing</TermName>
          <TermId xmlns="http://schemas.microsoft.com/office/infopath/2007/PartnerControls">260e9688-09e1-4b48-bca1-13b7e7ca771d</TermId>
        </TermInfo>
      </Terms>
    </k20da900848a4ddb8607858312baa358>
    <_dlc_DocId xmlns="a4e917ef-c6b3-4715-8913-056fd0774a9a">PROD-50-131371</_dlc_DocId>
    <_dlc_DocIdUrl xmlns="a4e917ef-c6b3-4715-8913-056fd0774a9a">
      <Url>https://dept/sites/Sales/bmkt/ebm/Team/_layouts/DocIdRedir.aspx?ID=PROD-50-131371</Url>
      <Description>PROD-50-131371</Description>
    </_dlc_DocIdUrl>
  </documentManagement>
</p:properties>
</file>

<file path=customXml/item2.xml><?xml version="1.0" encoding="utf-8"?>
<?mso-contentType ?>
<SharedContentType xmlns="Microsoft.SharePoint.Taxonomy.ContentTypeSync" SourceId="58a98c7b-627b-4eab-918b-6d30ae05f6d6" ContentTypeId="0x01010066BF74469AD0D44A80DA592608EA1F19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ept Doc" ma:contentTypeID="0x01010066BF74469AD0D44A80DA592608EA1F19003B2D0FDA8C1AEE49A182A2AFFAAEA326" ma:contentTypeVersion="1" ma:contentTypeDescription="" ma:contentTypeScope="" ma:versionID="3cb925f0712c57b80512d31e4c716a39">
  <xsd:schema xmlns:xsd="http://www.w3.org/2001/XMLSchema" xmlns:xs="http://www.w3.org/2001/XMLSchema" xmlns:p="http://schemas.microsoft.com/office/2006/metadata/properties" xmlns:ns2="a4e917ef-c6b3-4715-8913-056fd0774a9a" xmlns:ns3="http://schemas.microsoft.com/sharepoint/v4" targetNamespace="http://schemas.microsoft.com/office/2006/metadata/properties" ma:root="true" ma:fieldsID="5b3338d5ecc53819301695aa59bd3f6a" ns2:_="" ns3:_="">
    <xsd:import namespace="a4e917ef-c6b3-4715-8913-056fd0774a9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Notes1" minOccurs="0"/>
                <xsd:element ref="ns2:k20da900848a4ddb8607858312baa358" minOccurs="0"/>
                <xsd:element ref="ns2:TaxCatchAll" minOccurs="0"/>
                <xsd:element ref="ns2:TaxCatchAllLabel" minOccurs="0"/>
                <xsd:element ref="ns2:b69cf210fb3149f298d00214c8533c35" minOccurs="0"/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917ef-c6b3-4715-8913-056fd0774a9a" elementFormDefault="qualified">
    <xsd:import namespace="http://schemas.microsoft.com/office/2006/documentManagement/types"/>
    <xsd:import namespace="http://schemas.microsoft.com/office/infopath/2007/PartnerControls"/>
    <xsd:element name="Notes1" ma:index="8" nillable="true" ma:displayName="Notes" ma:internalName="Notes1">
      <xsd:simpleType>
        <xsd:restriction base="dms:Text">
          <xsd:maxLength value="255"/>
        </xsd:restriction>
      </xsd:simpleType>
    </xsd:element>
    <xsd:element name="k20da900848a4ddb8607858312baa358" ma:index="9" nillable="true" ma:taxonomy="true" ma:internalName="k20da900848a4ddb8607858312baa358" ma:taxonomyFieldName="Business_x0020_Function" ma:displayName="Business Function" ma:default="2;#Sales and Marketing|260e9688-09e1-4b48-bca1-13b7e7ca771d" ma:fieldId="{420da900-848a-4ddb-8607-858312baa358}" ma:sspId="58a98c7b-627b-4eab-918b-6d30ae05f6d6" ma:termSetId="ff51d22f-0065-4efe-84c3-bd7b04ccc2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207dbda3-7a09-4146-bd24-3765713d09f7}" ma:internalName="TaxCatchAll" ma:showField="CatchAllData" ma:web="9a9fc2bf-d3ca-454a-b81a-11bc990631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207dbda3-7a09-4146-bd24-3765713d09f7}" ma:internalName="TaxCatchAllLabel" ma:readOnly="true" ma:showField="CatchAllDataLabel" ma:web="9a9fc2bf-d3ca-454a-b81a-11bc990631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69cf210fb3149f298d00214c8533c35" ma:index="13" ma:taxonomy="true" ma:internalName="b69cf210fb3149f298d00214c8533c35" ma:taxonomyFieldName="Entity" ma:displayName="Legal Entity" ma:readOnly="false" ma:default="1;#CUNA Mutual Group|74e77e47-65a4-4d7d-bf1b-c634eb105ae5" ma:fieldId="{b69cf210-fb31-49f2-98d0-0214c8533c35}" ma:sspId="58a98c7b-627b-4eab-918b-6d30ae05f6d6" ma:termSetId="f47182de-cf5e-4102-9db0-b973e52242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82A65-33A5-46D8-BEC1-219A23C38980}">
  <ds:schemaRefs>
    <ds:schemaRef ds:uri="http://schemas.microsoft.com/sharepoint/v4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a4e917ef-c6b3-4715-8913-056fd0774a9a"/>
  </ds:schemaRefs>
</ds:datastoreItem>
</file>

<file path=customXml/itemProps2.xml><?xml version="1.0" encoding="utf-8"?>
<ds:datastoreItem xmlns:ds="http://schemas.openxmlformats.org/officeDocument/2006/customXml" ds:itemID="{B68CE8D0-C58F-4E36-9CE7-BF5B287C7D9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D5B5701-A158-4BFA-A843-0EA33F0C097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16EA2F9-4881-4248-9E77-343E86F2B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e917ef-c6b3-4715-8913-056fd0774a9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10CB477-1EAC-47EE-BFD2-E919541563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 and Analytics_Knowledge IS Power</Template>
  <TotalTime>43981</TotalTime>
  <Words>3299</Words>
  <Application>Microsoft Office PowerPoint</Application>
  <PresentationFormat>Custom</PresentationFormat>
  <Paragraphs>671</Paragraphs>
  <Slides>111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8" baseType="lpstr">
      <vt:lpstr>Arial</vt:lpstr>
      <vt:lpstr>Arial Narrow</vt:lpstr>
      <vt:lpstr>Helvetica</vt:lpstr>
      <vt:lpstr>Rockwell</vt:lpstr>
      <vt:lpstr>Symbol</vt:lpstr>
      <vt:lpstr>Times New Roman</vt:lpstr>
      <vt:lpstr>Verdana</vt:lpstr>
      <vt:lpstr>Wingdings</vt:lpstr>
      <vt:lpstr>1_CORP_THEATER-WIDE(16-9)_0816</vt:lpstr>
      <vt:lpstr>CORP_THEATER-WIDE(16-9)_0816</vt:lpstr>
      <vt:lpstr>5_CORP_THEATER-WIDE(16-9)_0816</vt:lpstr>
      <vt:lpstr>2_Data and Analytics_Knowledge IS Power</vt:lpstr>
      <vt:lpstr>2_Default Design</vt:lpstr>
      <vt:lpstr>design_template_masterPPT</vt:lpstr>
      <vt:lpstr>1_defaultnew</vt:lpstr>
      <vt:lpstr>1_design_template_masterPPT</vt:lpstr>
      <vt:lpstr>Chart</vt:lpstr>
      <vt:lpstr>Economic Update</vt:lpstr>
      <vt:lpstr>5 Minute Federal Reserve Board Meeting</vt:lpstr>
      <vt:lpstr>5 Minute Federal Reserve Board Meeting</vt:lpstr>
      <vt:lpstr>5 Minute Federal Reserve Board Meeting</vt:lpstr>
      <vt:lpstr>5 Minute Federal Reserve Board Meeting</vt:lpstr>
      <vt:lpstr>5 Minute Federal Reserve Board Meeting</vt:lpstr>
      <vt:lpstr>5 Minute Federal Reserve Board Meeting</vt:lpstr>
      <vt:lpstr>5 Minute Federal Reserve Board Meeting</vt:lpstr>
      <vt:lpstr>PowerPoint Presentation</vt:lpstr>
      <vt:lpstr>5 Minute Federal Reserve Board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Minute Federal Reserve Board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Minute Federal Reserve Board Meeting</vt:lpstr>
      <vt:lpstr>PowerPoint Presentation</vt:lpstr>
      <vt:lpstr>5 Minute Federal Reserve Board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CUNA Mutual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&amp; Analytics: Knowledge IS Power</dc:title>
  <dc:creator>Heidenreich, Ali S.</dc:creator>
  <cp:lastModifiedBy>Sandi M HAASE</cp:lastModifiedBy>
  <cp:revision>694</cp:revision>
  <cp:lastPrinted>2018-11-14T00:30:26Z</cp:lastPrinted>
  <dcterms:created xsi:type="dcterms:W3CDTF">2016-09-01T21:38:46Z</dcterms:created>
  <dcterms:modified xsi:type="dcterms:W3CDTF">2019-12-13T01:16:42Z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0x01010066BF74469AD0D44A80DA592608EA1F19003B2D0FDA8C1AEE49A182A2AFFAAEA326</vt:lpwstr>
  </property>
  <property fmtid="{D5CDD505-2E9C-101B-9397-08002B2CF9AE}" pid="3" name="Entity">
    <vt:lpwstr>1;#CUNA Mutual Group|74e77e47-65a4-4d7d-bf1b-c634eb105ae5</vt:lpwstr>
  </property>
  <property fmtid="{D5CDD505-2E9C-101B-9397-08002B2CF9AE}" pid="4" name="Business_x0020_Function">
    <vt:lpwstr>2;#Sales and Marketing|260e9688-09e1-4b48-bca1-13b7e7ca771d</vt:lpwstr>
  </property>
  <property fmtid="{D5CDD505-2E9C-101B-9397-08002B2CF9AE}" pid="5" name="Business Function">
    <vt:lpwstr>2;#Sales and Marketing|260e9688-09e1-4b48-bca1-13b7e7ca771d</vt:lpwstr>
  </property>
  <property fmtid="{D5CDD505-2E9C-101B-9397-08002B2CF9AE}" pid="6" name="_dlc_DocIdItemGuid">
    <vt:lpwstr>75be2b57-617a-4f34-9287-7e10876cee38</vt:lpwstr>
  </property>
</Properties>
</file>